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408" r:id="rId5"/>
    <p:sldId id="377" r:id="rId6"/>
    <p:sldId id="393" r:id="rId7"/>
    <p:sldId id="372" r:id="rId8"/>
    <p:sldId id="417" r:id="rId9"/>
    <p:sldId id="419" r:id="rId10"/>
    <p:sldId id="411" r:id="rId11"/>
    <p:sldId id="420" r:id="rId12"/>
    <p:sldId id="421" r:id="rId13"/>
    <p:sldId id="432" r:id="rId14"/>
    <p:sldId id="433" r:id="rId15"/>
    <p:sldId id="434" r:id="rId16"/>
    <p:sldId id="435" r:id="rId17"/>
    <p:sldId id="41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&amp; resources" id="{512450E3-22E4-1A4C-9A87-D0EDCE92C534}">
          <p14:sldIdLst>
            <p14:sldId id="408"/>
            <p14:sldId id="377"/>
            <p14:sldId id="393"/>
            <p14:sldId id="372"/>
            <p14:sldId id="417"/>
            <p14:sldId id="419"/>
            <p14:sldId id="411"/>
            <p14:sldId id="420"/>
            <p14:sldId id="421"/>
            <p14:sldId id="432"/>
            <p14:sldId id="433"/>
            <p14:sldId id="434"/>
            <p14:sldId id="435"/>
            <p14:sldId id="413"/>
          </p14:sldIdLst>
        </p14:section>
        <p14:section name="Sample presentation" id="{7A411ED8-2707-F646-972D-9EFD94AB383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327309-00C7-9258-8C60-A5C151FEECBD}" name="Sara Ellis" initials="SE" userId="S::sara.ellis@cancer.org.uk::157a8349-7976-4641-b350-f28cc8173f88" providerId="AD"/>
  <p188:author id="{DEC59F36-9E88-5AAF-5602-737B6C955BD2}" name="Rebecca Martinho" initials="RM" userId="S::Rebecca.Martinho@cancer.org.uk::cde0260c-0502-4c9d-b199-1965cab53851" providerId="AD"/>
  <p188:author id="{57CAD9B5-DA41-F7E6-EF5C-88DDF2039E7B}" name="Ana Barros" initials="AB" userId="S::ana.barros@cancer.org.uk::4652f687-4606-4eb8-bbf2-331d4a5b3002" providerId="AD"/>
  <p188:author id="{7202C1BE-F63C-D7E1-C173-0E544715F9C3}" name="Rachael George" initials="RG" userId="S::rachael.george@cancer.org.uk::dcd2cbc3-c657-4b40-a04e-bd98a7ae8d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F0"/>
    <a:srgbClr val="FFFF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24F5BC-6145-26A6-DBF2-05EACEA6BBBC}" v="1" dt="2023-11-23T10:18:35.071"/>
    <p1510:client id="{AAA5F9D0-ED93-B22A-B2BC-828957DD54D1}" v="19" dt="2023-11-23T10:26:37.067"/>
    <p1510:client id="{C2DEBECC-E3A2-4B6E-92BB-5BAB894F00C6}" v="18" dt="2023-11-23T10:59:48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/>
    <p:restoredTop sz="94574"/>
  </p:normalViewPr>
  <p:slideViewPr>
    <p:cSldViewPr snapToGrid="0">
      <p:cViewPr varScale="1">
        <p:scale>
          <a:sx n="105" d="100"/>
          <a:sy n="105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268CD-6134-7E48-9DE7-FEB4FB24A965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8833-6303-A84B-BCE8-C8F834FB8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2E8C9E-8A04-01F6-7F7C-2BBF0C56AF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8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3F78010-EFD2-A87C-29E1-134C753803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E0619C7-E4A0-7D70-495D-7F1758B36A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9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29200" y="1527472"/>
            <a:ext cx="6889199" cy="505270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546E0E-9150-30A4-66BA-A53AA755A1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4251267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4A25683-DFBB-6D16-D35D-BE538A301B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918BC6-8707-6EDB-0176-325EAD0087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3714392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62297D-3112-D12E-38EC-130833FFB435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475065"/>
            <a:ext cx="7162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8421351-9391-EEB7-E063-76C2B54C81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557" y="471283"/>
            <a:ext cx="2134847" cy="69890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22175EC-4CCE-8BFE-F21C-D1D9B3329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94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0F117E4-7D27-1CCA-C3F3-8917A6927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251" y="1022115"/>
            <a:ext cx="5375542" cy="5929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250" y="1582308"/>
            <a:ext cx="5660695" cy="9167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6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break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75578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9217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C501B259-B8E8-0703-302D-FB797A331AFC}"/>
              </a:ext>
            </a:extLst>
          </p:cNvPr>
          <p:cNvSpPr/>
          <p:nvPr userDrawn="1"/>
        </p:nvSpPr>
        <p:spPr>
          <a:xfrm>
            <a:off x="273601" y="1530584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729286-32CD-53B5-C94C-9F54678844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80655" y="273050"/>
            <a:ext cx="10822420" cy="6280150"/>
          </a:xfrm>
          <a:custGeom>
            <a:avLst/>
            <a:gdLst>
              <a:gd name="connsiteX0" fmla="*/ 0 w 10822420"/>
              <a:gd name="connsiteY0" fmla="*/ 0 h 6280150"/>
              <a:gd name="connsiteX1" fmla="*/ 10822420 w 10822420"/>
              <a:gd name="connsiteY1" fmla="*/ 0 h 6280150"/>
              <a:gd name="connsiteX2" fmla="*/ 10822420 w 10822420"/>
              <a:gd name="connsiteY2" fmla="*/ 6280150 h 6280150"/>
              <a:gd name="connsiteX3" fmla="*/ 0 w 10822420"/>
              <a:gd name="connsiteY3" fmla="*/ 6280150 h 6280150"/>
              <a:gd name="connsiteX4" fmla="*/ 0 w 10822420"/>
              <a:gd name="connsiteY4" fmla="*/ 4684024 h 6280150"/>
              <a:gd name="connsiteX5" fmla="*/ 22961 w 10822420"/>
              <a:gd name="connsiteY5" fmla="*/ 4701194 h 6280150"/>
              <a:gd name="connsiteX6" fmla="*/ 1075534 w 10822420"/>
              <a:gd name="connsiteY6" fmla="*/ 5022710 h 6280150"/>
              <a:gd name="connsiteX7" fmla="*/ 2958122 w 10822420"/>
              <a:gd name="connsiteY7" fmla="*/ 3140122 h 6280150"/>
              <a:gd name="connsiteX8" fmla="*/ 1075534 w 10822420"/>
              <a:gd name="connsiteY8" fmla="*/ 1257534 h 6280150"/>
              <a:gd name="connsiteX9" fmla="*/ 22961 w 10822420"/>
              <a:gd name="connsiteY9" fmla="*/ 1579051 h 6280150"/>
              <a:gd name="connsiteX10" fmla="*/ 0 w 10822420"/>
              <a:gd name="connsiteY10" fmla="*/ 1596221 h 628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2420" h="6280150">
                <a:moveTo>
                  <a:pt x="0" y="0"/>
                </a:moveTo>
                <a:lnTo>
                  <a:pt x="10822420" y="0"/>
                </a:lnTo>
                <a:lnTo>
                  <a:pt x="10822420" y="6280150"/>
                </a:lnTo>
                <a:lnTo>
                  <a:pt x="0" y="6280150"/>
                </a:lnTo>
                <a:lnTo>
                  <a:pt x="0" y="4684024"/>
                </a:lnTo>
                <a:lnTo>
                  <a:pt x="22961" y="4701194"/>
                </a:lnTo>
                <a:cubicBezTo>
                  <a:pt x="323424" y="4904183"/>
                  <a:pt x="685637" y="5022710"/>
                  <a:pt x="1075534" y="5022710"/>
                </a:cubicBezTo>
                <a:cubicBezTo>
                  <a:pt x="2115259" y="5022710"/>
                  <a:pt x="2958122" y="4179847"/>
                  <a:pt x="2958122" y="3140122"/>
                </a:cubicBezTo>
                <a:cubicBezTo>
                  <a:pt x="2958122" y="2100397"/>
                  <a:pt x="2115259" y="1257534"/>
                  <a:pt x="1075534" y="1257534"/>
                </a:cubicBezTo>
                <a:cubicBezTo>
                  <a:pt x="685637" y="1257534"/>
                  <a:pt x="323424" y="1376062"/>
                  <a:pt x="22961" y="1579051"/>
                </a:cubicBezTo>
                <a:lnTo>
                  <a:pt x="0" y="1596221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D80DA2-3A5B-593A-9B3A-2F58EEE48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2738" y="2196936"/>
            <a:ext cx="2892679" cy="15704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here about the work we do.]”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651C70-73FA-545F-D0A4-30061398EB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2740" y="3880512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A23CBF5F-8A72-7292-0913-24CB5CE5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F89C155-BA3F-8608-FD26-5F1680FCA2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</p:spTree>
    <p:extLst>
      <p:ext uri="{BB962C8B-B14F-4D97-AF65-F5344CB8AC3E}">
        <p14:creationId xmlns:p14="http://schemas.microsoft.com/office/powerpoint/2010/main" val="3566280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684" y="4013199"/>
            <a:ext cx="6266816" cy="2158959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big bold statement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1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273050"/>
            <a:ext cx="11630025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19F65E-ECC2-9211-486E-F6EA0CCCA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2457" y="504284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6316F84E-9E7E-CC4F-03FD-BA2C8D35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487" y="504285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EC976-EC72-A22C-D35A-8E69DFC0D5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5881" y="4728589"/>
            <a:ext cx="1891918" cy="3651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AAD091-8457-7AF5-F2CA-9FE9FF6B1F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5882" y="5147876"/>
            <a:ext cx="1891918" cy="11005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[Significant moment. Big or small]</a:t>
            </a:r>
          </a:p>
        </p:txBody>
      </p:sp>
    </p:spTree>
    <p:extLst>
      <p:ext uri="{BB962C8B-B14F-4D97-AF65-F5344CB8AC3E}">
        <p14:creationId xmlns:p14="http://schemas.microsoft.com/office/powerpoint/2010/main" val="1022533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623BBD0-3EC3-A1C6-6E39-2D05A2B6A2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0" y="1867648"/>
            <a:ext cx="11630025" cy="468555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BB5DFD-5D83-D27A-0A47-3B072ABB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857876"/>
            <a:ext cx="6266816" cy="79062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Title goes here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0642EEB-AEC5-86C4-562F-0E8D44A847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518C-9F2A-10DC-DB4A-E74FA3C934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CB30E4E-1BE9-A23B-6966-EA77A4BC256C}"/>
              </a:ext>
            </a:extLst>
          </p:cNvPr>
          <p:cNvSpPr txBox="1">
            <a:spLocks/>
          </p:cNvSpPr>
          <p:nvPr userDrawn="1"/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112000"/>
              </a:lnSpc>
              <a:defRPr sz="1400" b="0" i="0" kern="1200" spc="1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9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759705B-88C8-0C14-BCD4-3D92B0973896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582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6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ACA9A19-DA33-00B6-DFF3-D06EDD7D77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4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line statemen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6A90A2-998B-56B1-D664-00C745949F69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2302-7BBD-C1AA-F63F-7E88DD401D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48" y="1904002"/>
            <a:ext cx="6285189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bold statement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E0581-574E-807B-D6DE-01524D276348}"/>
              </a:ext>
            </a:extLst>
          </p:cNvPr>
          <p:cNvCxnSpPr>
            <a:cxnSpLocks/>
          </p:cNvCxnSpPr>
          <p:nvPr userDrawn="1"/>
        </p:nvCxnSpPr>
        <p:spPr>
          <a:xfrm flipH="1">
            <a:off x="938150" y="1694358"/>
            <a:ext cx="1096428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19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A49B38-CC85-1025-1C96-2C8CAE642ECC}"/>
              </a:ext>
            </a:extLst>
          </p:cNvPr>
          <p:cNvSpPr/>
          <p:nvPr userDrawn="1"/>
        </p:nvSpPr>
        <p:spPr>
          <a:xfrm>
            <a:off x="272416" y="941388"/>
            <a:ext cx="11630024" cy="56474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AAA75E-14CE-A79A-26B2-DF156D7A8F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8946" y="1352677"/>
            <a:ext cx="7616563" cy="33024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Cancer Research UK is doing.]”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8D1FEB-A633-7BBB-B14C-519435E388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946" y="4925280"/>
            <a:ext cx="1437952" cy="887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866460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241390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23638893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DB62C4-1F9E-87AD-E932-028C1A341D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E847E2-2B96-A435-9005-369B0AA41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25F9F-4382-B4AA-CB33-146E53D0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FFBEE9-F6E1-26CC-2F77-4DFF29CB4A24}"/>
              </a:ext>
            </a:extLst>
          </p:cNvPr>
          <p:cNvSpPr/>
          <p:nvPr userDrawn="1"/>
        </p:nvSpPr>
        <p:spPr>
          <a:xfrm>
            <a:off x="3408229" y="1055000"/>
            <a:ext cx="5375542" cy="53755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AA6A4B-7313-A1D3-8BAD-9C3A2528AA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464" y="2123166"/>
            <a:ext cx="3906947" cy="22421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32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“[Insert an impactful quote about the work that we do.]”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BBE4F1-8034-B2DB-8BA1-85DF50D249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0465" y="4438373"/>
            <a:ext cx="2052964" cy="99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[Name, </a:t>
            </a:r>
            <a:br>
              <a:rPr lang="en-GB"/>
            </a:br>
            <a:r>
              <a:rPr lang="en-GB"/>
              <a:t>Location </a:t>
            </a:r>
            <a:br>
              <a:rPr lang="en-GB"/>
            </a:br>
            <a:r>
              <a:rPr lang="en-GB"/>
              <a:t>Date]</a:t>
            </a:r>
          </a:p>
        </p:txBody>
      </p:sp>
    </p:spTree>
    <p:extLst>
      <p:ext uri="{BB962C8B-B14F-4D97-AF65-F5344CB8AC3E}">
        <p14:creationId xmlns:p14="http://schemas.microsoft.com/office/powerpoint/2010/main" val="399591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2386941"/>
            <a:ext cx="10921320" cy="37763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 </a:t>
            </a:r>
            <a:r>
              <a:rPr lang="en-GB" err="1"/>
              <a:t>metus</a:t>
            </a:r>
            <a:r>
              <a:rPr lang="en-GB"/>
              <a:t>. Ut </a:t>
            </a:r>
            <a:r>
              <a:rPr lang="en-GB" err="1"/>
              <a:t>venenatis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ligula,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posuere</a:t>
            </a:r>
            <a:r>
              <a:rPr lang="en-GB"/>
              <a:t> libero </a:t>
            </a:r>
            <a:r>
              <a:rPr lang="en-GB" err="1"/>
              <a:t>vehicula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eros,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eu</a:t>
            </a:r>
            <a:r>
              <a:rPr lang="en-GB"/>
              <a:t> ligula in, </a:t>
            </a:r>
            <a:r>
              <a:rPr lang="en-GB" err="1"/>
              <a:t>consequat</a:t>
            </a:r>
            <a:r>
              <a:rPr lang="en-GB"/>
              <a:t> vestibulum ante.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1908E9A0-2AE5-FCE9-9FB6-6D765EFFD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38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931831"/>
            <a:ext cx="9127572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59" y="4275786"/>
            <a:ext cx="9127573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A132325-2F49-1EC5-24F6-6116E82F1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8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143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261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3573" y="2716446"/>
            <a:ext cx="7168865" cy="3037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289559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1826" y="2716446"/>
            <a:ext cx="259880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A key moment</a:t>
            </a:r>
            <a:endParaRPr lang="en-US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10C568D-6AB7-1321-47C3-121AF5B26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2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D36BC33-DF16-0678-6165-C8D0790837C6}"/>
              </a:ext>
            </a:extLst>
          </p:cNvPr>
          <p:cNvSpPr/>
          <p:nvPr userDrawn="1"/>
        </p:nvSpPr>
        <p:spPr>
          <a:xfrm>
            <a:off x="7026436" y="1213371"/>
            <a:ext cx="3208033" cy="320803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893D76-3983-A367-9AD8-022C0FC346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227679" cy="6307133"/>
          </a:xfrm>
          <a:custGeom>
            <a:avLst/>
            <a:gdLst>
              <a:gd name="connsiteX0" fmla="*/ 0 w 7227679"/>
              <a:gd name="connsiteY0" fmla="*/ 0 h 6307133"/>
              <a:gd name="connsiteX1" fmla="*/ 7227679 w 7227679"/>
              <a:gd name="connsiteY1" fmla="*/ 0 h 6307133"/>
              <a:gd name="connsiteX2" fmla="*/ 7227679 w 7227679"/>
              <a:gd name="connsiteY2" fmla="*/ 1406049 h 6307133"/>
              <a:gd name="connsiteX3" fmla="*/ 7223191 w 7227679"/>
              <a:gd name="connsiteY3" fmla="*/ 1410128 h 6307133"/>
              <a:gd name="connsiteX4" fmla="*/ 6753385 w 7227679"/>
              <a:gd name="connsiteY4" fmla="*/ 2544339 h 6307133"/>
              <a:gd name="connsiteX5" fmla="*/ 7223191 w 7227679"/>
              <a:gd name="connsiteY5" fmla="*/ 3678550 h 6307133"/>
              <a:gd name="connsiteX6" fmla="*/ 7227679 w 7227679"/>
              <a:gd name="connsiteY6" fmla="*/ 3682630 h 6307133"/>
              <a:gd name="connsiteX7" fmla="*/ 7227679 w 7227679"/>
              <a:gd name="connsiteY7" fmla="*/ 6307133 h 6307133"/>
              <a:gd name="connsiteX8" fmla="*/ 0 w 7227679"/>
              <a:gd name="connsiteY8" fmla="*/ 6307133 h 6307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79" h="6307133">
                <a:moveTo>
                  <a:pt x="0" y="0"/>
                </a:moveTo>
                <a:lnTo>
                  <a:pt x="7227679" y="0"/>
                </a:lnTo>
                <a:lnTo>
                  <a:pt x="7227679" y="1406049"/>
                </a:lnTo>
                <a:lnTo>
                  <a:pt x="7223191" y="1410128"/>
                </a:lnTo>
                <a:cubicBezTo>
                  <a:pt x="6932921" y="1700398"/>
                  <a:pt x="6753385" y="2101402"/>
                  <a:pt x="6753385" y="2544339"/>
                </a:cubicBezTo>
                <a:cubicBezTo>
                  <a:pt x="6753385" y="2987276"/>
                  <a:pt x="6932921" y="3388280"/>
                  <a:pt x="7223191" y="3678550"/>
                </a:cubicBezTo>
                <a:lnTo>
                  <a:pt x="7227679" y="3682630"/>
                </a:lnTo>
                <a:lnTo>
                  <a:pt x="7227679" y="6307133"/>
                </a:lnTo>
                <a:lnTo>
                  <a:pt x="0" y="6307133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4648" y="4604222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055636"/>
            <a:ext cx="2397873" cy="1563238"/>
          </a:xfrm>
          <a:prstGeom prst="rect">
            <a:avLst/>
          </a:prstGeom>
        </p:spPr>
        <p:txBody>
          <a:bodyPr/>
          <a:lstStyle>
            <a:lvl1pPr>
              <a:lnSpc>
                <a:spcPct val="113000"/>
              </a:lnSpc>
              <a:defRPr sz="2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Impactful moment/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96F7-AF72-6B6C-FE4A-0922E622D5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4648" y="502389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115A32-A13F-969B-2F42-AEC7BE2F6B94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D8BC94E-59F9-4092-F8B7-18D14554D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22298" cy="694800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B11A468-F98D-E727-A7C1-08687B6001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13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2178" y="1931831"/>
            <a:ext cx="6927504" cy="20606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Bold statement to include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2177" y="4275786"/>
            <a:ext cx="6927505" cy="14681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Short explainer copy here.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56384B-11C5-D8D3-642B-DE3E6AE313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5695" y="4009130"/>
            <a:ext cx="74863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2238428F-5295-30FA-0582-7B5D6B621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699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3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889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 4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FDBC6-2CA5-B3F4-56C9-4D83246F697E}"/>
              </a:ext>
            </a:extLst>
          </p:cNvPr>
          <p:cNvSpPr/>
          <p:nvPr userDrawn="1"/>
        </p:nvSpPr>
        <p:spPr>
          <a:xfrm>
            <a:off x="4733573" y="987136"/>
            <a:ext cx="5486840" cy="54868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91B9EA5-3013-C173-DBC3-3697534AA0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833" y="3218196"/>
            <a:ext cx="3054049" cy="712553"/>
          </a:xfrm>
          <a:prstGeom prst="rect">
            <a:avLst/>
          </a:prstGeom>
        </p:spPr>
        <p:txBody>
          <a:bodyPr/>
          <a:lstStyle>
            <a:lvl1pPr algn="r">
              <a:lnSpc>
                <a:spcPct val="113000"/>
              </a:lnSpc>
              <a:defRPr sz="44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vision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8" y="2055736"/>
            <a:ext cx="3786644" cy="33579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world where everybody lives longer, better lives, free from the fear of cancer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ADFDBC-CA0C-ADAF-BC06-8168624FF18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009130"/>
            <a:ext cx="412519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903B966-4842-202F-B06F-C9472BF35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5353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pic>
        <p:nvPicPr>
          <p:cNvPr id="29" name="Picture 28" descr="A picture containing graphics, star, creativity, art&#10;&#10;Description automatically generated">
            <a:extLst>
              <a:ext uri="{FF2B5EF4-FFF2-40B4-BE49-F238E27FC236}">
                <a16:creationId xmlns:a16="http://schemas.microsoft.com/office/drawing/2014/main" id="{A35EEC82-C9DB-33C8-C694-2124A8C9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1352677"/>
            <a:ext cx="1306520" cy="1306520"/>
          </a:xfrm>
          <a:prstGeom prst="rect">
            <a:avLst/>
          </a:prstGeom>
        </p:spPr>
      </p:pic>
      <p:pic>
        <p:nvPicPr>
          <p:cNvPr id="31" name="Picture 30" descr="A blue circle with pink ribbons and a check mark&#10;&#10;Description automatically generated with medium confidence">
            <a:extLst>
              <a:ext uri="{FF2B5EF4-FFF2-40B4-BE49-F238E27FC236}">
                <a16:creationId xmlns:a16="http://schemas.microsoft.com/office/drawing/2014/main" id="{29176CAD-8698-7B61-6D14-A85360B2D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1352677"/>
            <a:ext cx="1306520" cy="1306520"/>
          </a:xfrm>
          <a:prstGeom prst="rect">
            <a:avLst/>
          </a:prstGeom>
        </p:spPr>
      </p:pic>
      <p:pic>
        <p:nvPicPr>
          <p:cNvPr id="33" name="Picture 32" descr="A picture containing heart, graphics, creativity&#10;&#10;Description automatically generated">
            <a:extLst>
              <a:ext uri="{FF2B5EF4-FFF2-40B4-BE49-F238E27FC236}">
                <a16:creationId xmlns:a16="http://schemas.microsoft.com/office/drawing/2014/main" id="{BCF384D2-3B58-3F03-C2B6-422965A18F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597" y="4037539"/>
            <a:ext cx="1306520" cy="1306520"/>
          </a:xfrm>
          <a:prstGeom prst="rect">
            <a:avLst/>
          </a:prstGeom>
        </p:spPr>
      </p:pic>
      <p:pic>
        <p:nvPicPr>
          <p:cNvPr id="35" name="Picture 34" descr="A picture containing graphics, graphic design, creativity, design&#10;&#10;Description automatically generated">
            <a:extLst>
              <a:ext uri="{FF2B5EF4-FFF2-40B4-BE49-F238E27FC236}">
                <a16:creationId xmlns:a16="http://schemas.microsoft.com/office/drawing/2014/main" id="{CCA3DF9A-E244-BB70-0A86-EEF04BC44E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352" y="4037539"/>
            <a:ext cx="1306520" cy="1306520"/>
          </a:xfrm>
          <a:prstGeom prst="rect">
            <a:avLst/>
          </a:prstGeom>
        </p:spPr>
      </p:pic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52D2EB1-F99B-948E-3DBC-B47F96C3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13">
            <a:extLst>
              <a:ext uri="{FF2B5EF4-FFF2-40B4-BE49-F238E27FC236}">
                <a16:creationId xmlns:a16="http://schemas.microsoft.com/office/drawing/2014/main" id="{41F2B907-7D9D-B840-BE35-859612C519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434" y="1328926"/>
            <a:ext cx="3605547" cy="830997"/>
          </a:xfrm>
          <a:prstGeom prst="rect">
            <a:avLst/>
          </a:prstGeom>
        </p:spPr>
        <p:txBody>
          <a:bodyPr/>
          <a:lstStyle>
            <a:lvl1pPr algn="l">
              <a:lnSpc>
                <a:spcPct val="113000"/>
              </a:lnSpc>
              <a:defRPr sz="4800" b="1" i="0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Our values</a:t>
            </a:r>
            <a:endParaRPr lang="en-US"/>
          </a:p>
        </p:txBody>
      </p:sp>
      <p:pic>
        <p:nvPicPr>
          <p:cNvPr id="12" name="Picture 1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C0850DA-C7DD-A3B3-0417-EAEB050D65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5209140"/>
            <a:ext cx="2501900" cy="1143000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0995FFC5-5298-53DB-EC07-A3C841AAB63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800" y="2659197"/>
            <a:ext cx="2501900" cy="11430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B1CD14FC-905B-6624-E6D6-1B40E5CB061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2655439"/>
            <a:ext cx="3136900" cy="114300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4D06A66-1F89-1570-88FF-2790A2BD248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997" y="5209140"/>
            <a:ext cx="313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863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6FD74C-63BB-80E8-16C5-DD9AF5016B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50"/>
            <a:ext cx="5063448" cy="628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464AB-AE50-EBD2-B105-B495BC24A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336" y="2461949"/>
            <a:ext cx="6077263" cy="322741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5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Brand statement one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261482-6F94-6656-13F5-1F3505F716F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99732" y="2268541"/>
            <a:ext cx="63566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6106EB3-A401-94B6-3E8B-54D2E4A263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1633937"/>
            <a:ext cx="5375542" cy="402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impact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2E94611-0FEB-FECC-0492-DB0F1E476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2590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+ top t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377635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copy. 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</a:t>
            </a:r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</a:p>
          <a:p>
            <a:pPr marL="40005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  <a:p>
            <a:pPr marL="62865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47037" y="337519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7037" y="4292303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47037" y="5315327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8914428" y="2405534"/>
            <a:ext cx="327757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6C4424-5D12-2223-4470-036BEE23BE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23602" y="329002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3F24BFD-0086-7012-E7C9-C08631CE7CD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23602" y="423950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AA1DFC-B17C-78F6-A32E-76D1110B61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823602" y="518898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99549DE-3291-0C98-F8AB-12E8DE6D41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23602" y="2522393"/>
            <a:ext cx="217843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2489DD5-8811-6461-8E9A-F6D0F4F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126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652687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98134F-0D7B-D662-B750-1F85304C92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7150332" cy="1551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Arial" panose="020B0604020202020204" pitchFamily="34" charset="0"/>
              <a:buChar char="•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bulleted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24AA1C-3125-CCE4-0C88-D12DA85530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60" y="4091050"/>
            <a:ext cx="7150332" cy="18213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Font typeface="+mj-lt"/>
              <a:buAutoNum type="arabicPeriod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1450" indent="0">
              <a:buFont typeface="+mj-lt"/>
              <a:buAutoNum type="alpha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514350">
              <a:buFont typeface="+mj-lt"/>
              <a:buAutoNum type="romanLcPeriod"/>
              <a:defRPr sz="24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457200" marR="0" lvl="0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1 of a numbered list</a:t>
            </a:r>
          </a:p>
          <a:p>
            <a:pPr marL="685800" marR="0" lvl="1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2</a:t>
            </a:r>
          </a:p>
          <a:p>
            <a:pPr marL="1143000" marR="0" lvl="2" indent="-4572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level 3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095DC58D-4E38-E2DD-DE1E-E210675C3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664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p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3000C8-36D1-AC62-D32B-243735186C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D6F523-F549-30A2-B884-135FED7FB2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9C61B94-A7AD-EFFA-CA11-D64CC0C259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0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A8AA5-F0EE-1EC6-BD4D-2E6EB64C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044007" y="1508344"/>
            <a:ext cx="71479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A22E0A5-FF35-4F26-3EA8-C1D9DBD0A2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0369" y="274934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Keep it </a:t>
            </a:r>
            <a:br>
              <a:rPr lang="en-GB"/>
            </a:br>
            <a:r>
              <a:rPr lang="en-GB"/>
              <a:t>ruthlessly simple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7DF3990-7E9F-1BEA-66AB-DD91AC6FB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30369" y="3946681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Use section breaks for interest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FC7DF1-BC74-4541-012C-EBC4244825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30369" y="5155342"/>
            <a:ext cx="1762796" cy="477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Stick to the options provided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12733FEA-3EDA-E040-843C-BD4DAED2DD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73052" y="904010"/>
            <a:ext cx="4361294" cy="56491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0C419C-01A8-BFBE-F218-0B17135197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58281" y="1667245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Our top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F75BC-E125-D723-88F9-89EF3E40FE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58281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86C8E2-1A43-2E9C-E70E-058C709FCD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58281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DBD65D-6340-E42B-6284-FFC1FE749A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58281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11279C5-355B-04BE-87C9-D3A3A72E56E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42005" y="269200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65414C1-3EA5-8F09-7ECA-0C51CD9A7E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42005" y="3921713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012F07E-EBB9-FF77-C570-CDEE72274D7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42005" y="5056830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EECCFBFC-7F71-944B-C841-0DACB7ED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39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F131-AFBE-6137-C6CE-E7D9DB33AC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9560" y="2386941"/>
            <a:ext cx="5375542" cy="377635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This is body copy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marL="342900" marR="0" lvl="0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/>
              <a:t>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</a:t>
            </a:r>
            <a:r>
              <a:rPr lang="en-GB" err="1"/>
              <a:t>diam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marL="685800" marR="0" lvl="1" indent="-34290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941388"/>
            <a:ext cx="5807075" cy="56435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0C501585-4160-5EC2-1967-E2293A1A3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39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no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B334EB8D-DAF3-0B4B-245A-483E526B40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83440"/>
            <a:ext cx="7227679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BB12226-8D38-44E6-70E0-2ED9128BE7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9677" y="3429000"/>
            <a:ext cx="3170913" cy="3070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subheading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B511A1-5F77-1757-0C5A-B52E924A3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4822" y="4860448"/>
            <a:ext cx="1855402" cy="5690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  <a:br>
              <a:rPr lang="en-GB"/>
            </a:br>
            <a:r>
              <a:rPr lang="en-GB"/>
              <a:t>Team/name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4FDC4A-B61A-93A0-17B5-30CD8E1283A5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885057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E601AD5-2101-E961-2F6B-BEA9EE5EC2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24" y="5892073"/>
            <a:ext cx="2133600" cy="698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D700F-103E-4D23-4D37-4CECF30DF9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59677" y="1893346"/>
            <a:ext cx="3930704" cy="1523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Descriptive heading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3D266D-30B8-655B-0D8E-5B8E156C6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48036" y="167601"/>
            <a:ext cx="3170913" cy="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846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page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E54262-7BCA-9DD0-FA91-5B794DD102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3841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78F4A17-6E89-7D6B-33A0-3E1E233DA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386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C50D30-99B8-E01C-7170-0D7C31F4DB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2027218"/>
            <a:ext cx="5166552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Partnership slide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791C5-9EA3-1D43-6A3B-AE1BBC3C75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3821FE-FC7C-91E4-002B-E7F27D76F3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BDE4AC3-1379-6BEA-D9B5-5C4B0D185D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35338" y="941387"/>
            <a:ext cx="3823818" cy="2716213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98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C2AFDF7-388C-E747-8E30-28BCB10B31A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01255" y="941388"/>
            <a:ext cx="3332593" cy="862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Partnership logo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0D43CEC-B1F5-3DF5-3439-37138392877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35338" y="3798887"/>
            <a:ext cx="2571750" cy="27162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BDCE02D-657E-2A87-0BF4-5DDF7772F5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9560" y="2904814"/>
            <a:ext cx="5166552" cy="36102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This is body copy. 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Duis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risus</a:t>
            </a:r>
            <a:r>
              <a:rPr lang="en-GB"/>
              <a:t> diam. </a:t>
            </a:r>
            <a:r>
              <a:rPr lang="en-GB" err="1"/>
              <a:t>Curabitur</a:t>
            </a:r>
            <a:r>
              <a:rPr lang="en-GB"/>
              <a:t> non </a:t>
            </a:r>
            <a:r>
              <a:rPr lang="en-GB" err="1"/>
              <a:t>interdum</a:t>
            </a:r>
            <a:r>
              <a:rPr lang="en-GB"/>
              <a:t> </a:t>
            </a:r>
            <a:r>
              <a:rPr lang="en-GB" err="1"/>
              <a:t>sapien</a:t>
            </a:r>
            <a:r>
              <a:rPr lang="en-GB"/>
              <a:t>, 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</a:t>
            </a:r>
            <a:r>
              <a:rPr lang="en-GB" err="1"/>
              <a:t>tellus</a:t>
            </a:r>
            <a:r>
              <a:rPr lang="en-GB"/>
              <a:t>. </a:t>
            </a:r>
            <a:r>
              <a:rPr lang="en-GB" err="1"/>
              <a:t>Aliquam</a:t>
            </a:r>
            <a:r>
              <a:rPr lang="en-GB"/>
              <a:t> </a:t>
            </a:r>
            <a:r>
              <a:rPr lang="en-GB" err="1"/>
              <a:t>interdum</a:t>
            </a:r>
            <a:r>
              <a:rPr lang="en-GB"/>
              <a:t> lorem ante, ac </a:t>
            </a:r>
            <a:r>
              <a:rPr lang="en-GB" err="1"/>
              <a:t>posuere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quis</a:t>
            </a:r>
            <a:r>
              <a:rPr lang="en-GB"/>
              <a:t>. </a:t>
            </a:r>
            <a:r>
              <a:rPr lang="en-GB" err="1"/>
              <a:t>Phasellus</a:t>
            </a:r>
            <a:r>
              <a:rPr lang="en-GB"/>
              <a:t> </a:t>
            </a:r>
            <a:r>
              <a:rPr lang="en-GB" err="1"/>
              <a:t>fringilla</a:t>
            </a:r>
            <a:r>
              <a:rPr lang="en-GB"/>
              <a:t> lorem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volutpat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. Nunc </a:t>
            </a:r>
            <a:r>
              <a:rPr lang="en-GB" err="1"/>
              <a:t>sed</a:t>
            </a:r>
            <a:r>
              <a:rPr lang="en-GB"/>
              <a:t> ipsum </a:t>
            </a:r>
            <a:r>
              <a:rPr lang="en-GB" err="1"/>
              <a:t>suscipit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cursus id </a:t>
            </a:r>
            <a:r>
              <a:rPr lang="en-GB" err="1"/>
              <a:t>nec</a:t>
            </a:r>
            <a:r>
              <a:rPr lang="en-GB"/>
              <a:t>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DD5D9FE-19CD-C6C4-2612-48F25CDB5D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5987" y="3913082"/>
            <a:ext cx="3273594" cy="431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Since [date], we’ve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35640F48-8904-1588-C3B0-A7700F3C6F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804315" y="941387"/>
            <a:ext cx="2098124" cy="271621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299"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760078A7-F040-8ADE-4B0E-9F09F3E84F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1612" y="4939309"/>
            <a:ext cx="1580306" cy="47682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£</a:t>
            </a:r>
            <a:r>
              <a:rPr lang="en-US" err="1"/>
              <a:t>Xm</a:t>
            </a:r>
            <a:endParaRPr lang="en-US"/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07B9AB60-283B-C3B5-AE3E-2B759AA7BD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71611" y="5929757"/>
            <a:ext cx="886287" cy="4042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2E11F6AF-CBB3-7F25-E069-22FF496424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588240" y="4566943"/>
            <a:ext cx="2325184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raised a total of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B94C078-31FE-B976-AA96-D5B6AB7002B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85019" y="5557391"/>
            <a:ext cx="3200811" cy="359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hosted a number of events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B11A950-BB41-661B-B449-25BA1BE92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202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352677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2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[A case study about someone]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CF73FF1-B95E-CA90-B4E5-86169052BB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695699"/>
            <a:ext cx="3874067" cy="38886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/>
              <a:t>Insert short case study copy. </a:t>
            </a:r>
            <a:r>
              <a:rPr lang="en-GB" sz="1800">
                <a:solidFill>
                  <a:srgbClr val="000000"/>
                </a:solidFill>
                <a:effectLst/>
              </a:rPr>
              <a:t>Lorem ipsum </a:t>
            </a:r>
            <a:r>
              <a:rPr lang="en-GB" sz="1800" err="1">
                <a:solidFill>
                  <a:srgbClr val="000000"/>
                </a:solidFill>
                <a:effectLst/>
              </a:rPr>
              <a:t>dolor</a:t>
            </a:r>
            <a:r>
              <a:rPr lang="en-GB" sz="1800">
                <a:solidFill>
                  <a:srgbClr val="000000"/>
                </a:solidFill>
                <a:effectLst/>
              </a:rPr>
              <a:t>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consectetur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adipiscing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Aliquam</a:t>
            </a:r>
            <a:r>
              <a:rPr lang="en-GB" sz="1800">
                <a:solidFill>
                  <a:srgbClr val="000000"/>
                </a:solidFill>
                <a:effectLst/>
              </a:rPr>
              <a:t> id porta </a:t>
            </a:r>
            <a:r>
              <a:rPr lang="en-GB" sz="1800" err="1">
                <a:solidFill>
                  <a:srgbClr val="000000"/>
                </a:solidFill>
                <a:effectLst/>
              </a:rPr>
              <a:t>velit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r>
              <a:rPr lang="en-GB" sz="1800" err="1">
                <a:solidFill>
                  <a:srgbClr val="000000"/>
                </a:solidFill>
                <a:effectLst/>
              </a:rPr>
              <a:t>Suspendisse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potenti</a:t>
            </a:r>
            <a:r>
              <a:rPr lang="en-GB" sz="1800">
                <a:solidFill>
                  <a:srgbClr val="000000"/>
                </a:solidFill>
                <a:effectLst/>
              </a:rPr>
              <a:t>. Ut et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iaculis</a:t>
            </a:r>
            <a:r>
              <a:rPr lang="en-GB" sz="1800">
                <a:solidFill>
                  <a:srgbClr val="000000"/>
                </a:solidFill>
                <a:effectLst/>
              </a:rPr>
              <a:t>, semper </a:t>
            </a:r>
            <a:r>
              <a:rPr lang="en-GB" sz="1800" err="1">
                <a:solidFill>
                  <a:srgbClr val="000000"/>
                </a:solidFill>
                <a:effectLst/>
              </a:rPr>
              <a:t>erat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vel</a:t>
            </a:r>
            <a:r>
              <a:rPr lang="en-GB" sz="1800">
                <a:solidFill>
                  <a:srgbClr val="000000"/>
                </a:solidFill>
                <a:effectLst/>
              </a:rPr>
              <a:t>, </a:t>
            </a:r>
            <a:r>
              <a:rPr lang="en-GB" sz="1800" err="1">
                <a:solidFill>
                  <a:srgbClr val="000000"/>
                </a:solidFill>
                <a:effectLst/>
              </a:rPr>
              <a:t>tincidunt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augue</a:t>
            </a:r>
            <a:r>
              <a:rPr lang="en-GB" sz="1800">
                <a:solidFill>
                  <a:srgbClr val="000000"/>
                </a:solidFill>
                <a:effectLst/>
              </a:rPr>
              <a:t>. In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eros id </a:t>
            </a:r>
            <a:r>
              <a:rPr lang="en-GB" sz="1800" err="1">
                <a:solidFill>
                  <a:srgbClr val="000000"/>
                </a:solidFill>
                <a:effectLst/>
              </a:rPr>
              <a:t>est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dapibus</a:t>
            </a:r>
            <a:r>
              <a:rPr lang="en-GB" sz="1800">
                <a:solidFill>
                  <a:srgbClr val="000000"/>
                </a:solidFill>
                <a:effectLst/>
              </a:rPr>
              <a:t> pulvinar in ac </a:t>
            </a:r>
            <a:r>
              <a:rPr lang="en-GB" sz="1800" err="1">
                <a:solidFill>
                  <a:srgbClr val="000000"/>
                </a:solidFill>
                <a:effectLst/>
              </a:rPr>
              <a:t>felis</a:t>
            </a:r>
            <a:r>
              <a:rPr lang="en-GB" sz="1800">
                <a:solidFill>
                  <a:srgbClr val="000000"/>
                </a:solidFill>
                <a:effectLst/>
              </a:rPr>
              <a:t>. Nam </a:t>
            </a:r>
            <a:r>
              <a:rPr lang="en-GB" sz="1800" err="1">
                <a:solidFill>
                  <a:srgbClr val="000000"/>
                </a:solidFill>
                <a:effectLst/>
              </a:rPr>
              <a:t>ullamcorper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porttitor</a:t>
            </a:r>
            <a:r>
              <a:rPr lang="en-GB" sz="1800">
                <a:solidFill>
                  <a:srgbClr val="000000"/>
                </a:solidFill>
                <a:effectLst/>
              </a:rPr>
              <a:t> libero </a:t>
            </a:r>
            <a:r>
              <a:rPr lang="en-GB" sz="1800" err="1">
                <a:solidFill>
                  <a:srgbClr val="000000"/>
                </a:solidFill>
                <a:effectLst/>
              </a:rPr>
              <a:t>ut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condimentum</a:t>
            </a:r>
            <a:r>
              <a:rPr lang="en-GB" sz="1800">
                <a:solidFill>
                  <a:srgbClr val="000000"/>
                </a:solidFill>
                <a:effectLst/>
              </a:rPr>
              <a:t>. Nam fermentum sit </a:t>
            </a:r>
            <a:r>
              <a:rPr lang="en-GB" sz="1800" err="1">
                <a:solidFill>
                  <a:srgbClr val="000000"/>
                </a:solidFill>
                <a:effectLst/>
              </a:rPr>
              <a:t>amet</a:t>
            </a:r>
            <a:r>
              <a:rPr lang="en-GB" sz="1800">
                <a:solidFill>
                  <a:srgbClr val="000000"/>
                </a:solidFill>
                <a:effectLst/>
              </a:rPr>
              <a:t> </a:t>
            </a:r>
            <a:r>
              <a:rPr lang="en-GB" sz="1800" err="1">
                <a:solidFill>
                  <a:srgbClr val="000000"/>
                </a:solidFill>
                <a:effectLst/>
              </a:rPr>
              <a:t>orci</a:t>
            </a:r>
            <a:r>
              <a:rPr lang="en-GB" sz="1800">
                <a:solidFill>
                  <a:srgbClr val="000000"/>
                </a:solidFill>
                <a:effectLst/>
              </a:rPr>
              <a:t> id </a:t>
            </a:r>
            <a:r>
              <a:rPr lang="en-GB" sz="1800" err="1">
                <a:solidFill>
                  <a:srgbClr val="000000"/>
                </a:solidFill>
                <a:effectLst/>
              </a:rPr>
              <a:t>accumsan</a:t>
            </a:r>
            <a:r>
              <a:rPr lang="en-GB" sz="1800">
                <a:solidFill>
                  <a:srgbClr val="000000"/>
                </a:solidFill>
                <a:effectLst/>
              </a:rPr>
              <a:t>. </a:t>
            </a:r>
            <a:endParaRPr lang="en-US" sz="1800"/>
          </a:p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9C6DED80-0930-A09E-C6AC-8D86D923B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C1D27A2-DEA5-5E5E-06BC-4F49976C8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679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F6FD62-95E3-8250-6256-E5E0C5F4A9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44238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66A2CB5-E5F0-F348-8BF4-78D9292206DA}"/>
              </a:ext>
            </a:extLst>
          </p:cNvPr>
          <p:cNvSpPr/>
          <p:nvPr userDrawn="1"/>
        </p:nvSpPr>
        <p:spPr>
          <a:xfrm>
            <a:off x="7790213" y="2919177"/>
            <a:ext cx="3009310" cy="3009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99FEA23-4D23-E89F-B505-7D714350A0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97" y="5233330"/>
            <a:ext cx="1972784" cy="3275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B36E12-0786-69A4-0C6B-1C073D8921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066E7C-0D5A-75AC-6202-FB2853C003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F4579D0-BC4E-EF93-C0CA-83548C5EB6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797" y="5650594"/>
            <a:ext cx="1972784" cy="763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4841E6-2369-55FA-7205-0D7A06C7C0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77501" y="3836680"/>
            <a:ext cx="1972784" cy="2963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2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9E0337-6CF9-280D-70C4-5F972A22B8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77501" y="4253943"/>
            <a:ext cx="1972784" cy="87966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buNone/>
              <a:defRPr sz="18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[Moment to highlight]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1E7F1E50-3136-35C3-0117-B0B0F09D6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AA1A67-643C-9A24-E18C-8BE3B3CFC2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08229" y="929513"/>
            <a:ext cx="5375542" cy="5647436"/>
          </a:xfrm>
          <a:custGeom>
            <a:avLst/>
            <a:gdLst>
              <a:gd name="connsiteX0" fmla="*/ 0 w 5375542"/>
              <a:gd name="connsiteY0" fmla="*/ 0 h 5647436"/>
              <a:gd name="connsiteX1" fmla="*/ 5375542 w 5375542"/>
              <a:gd name="connsiteY1" fmla="*/ 0 h 5647436"/>
              <a:gd name="connsiteX2" fmla="*/ 5375542 w 5375542"/>
              <a:gd name="connsiteY2" fmla="*/ 2076600 h 5647436"/>
              <a:gd name="connsiteX3" fmla="*/ 5290004 w 5375542"/>
              <a:gd name="connsiteY3" fmla="*/ 2107907 h 5647436"/>
              <a:gd name="connsiteX4" fmla="*/ 4371029 w 5375542"/>
              <a:gd name="connsiteY4" fmla="*/ 3494319 h 5647436"/>
              <a:gd name="connsiteX5" fmla="*/ 5290004 w 5375542"/>
              <a:gd name="connsiteY5" fmla="*/ 4880731 h 5647436"/>
              <a:gd name="connsiteX6" fmla="*/ 5375542 w 5375542"/>
              <a:gd name="connsiteY6" fmla="*/ 4912038 h 5647436"/>
              <a:gd name="connsiteX7" fmla="*/ 5375542 w 5375542"/>
              <a:gd name="connsiteY7" fmla="*/ 5647436 h 5647436"/>
              <a:gd name="connsiteX8" fmla="*/ 0 w 5375542"/>
              <a:gd name="connsiteY8" fmla="*/ 5647436 h 56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5542" h="5647436">
                <a:moveTo>
                  <a:pt x="0" y="0"/>
                </a:moveTo>
                <a:lnTo>
                  <a:pt x="5375542" y="0"/>
                </a:lnTo>
                <a:lnTo>
                  <a:pt x="5375542" y="2076600"/>
                </a:lnTo>
                <a:lnTo>
                  <a:pt x="5290004" y="2107907"/>
                </a:lnTo>
                <a:cubicBezTo>
                  <a:pt x="4749961" y="2336327"/>
                  <a:pt x="4371029" y="2871071"/>
                  <a:pt x="4371029" y="3494319"/>
                </a:cubicBezTo>
                <a:cubicBezTo>
                  <a:pt x="4371029" y="4117568"/>
                  <a:pt x="4749961" y="4652312"/>
                  <a:pt x="5290004" y="4880731"/>
                </a:cubicBezTo>
                <a:lnTo>
                  <a:pt x="5375542" y="4912038"/>
                </a:lnTo>
                <a:lnTo>
                  <a:pt x="5375542" y="5647436"/>
                </a:lnTo>
                <a:lnTo>
                  <a:pt x="0" y="5647436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05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095897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736" y="1608193"/>
            <a:ext cx="2033103" cy="765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Welcome &amp; introductions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8F160D5-88D5-C7F4-6D85-5F17D8396B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91736" y="3263905"/>
            <a:ext cx="2033103" cy="7257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350E0D4C-694A-36C7-41AD-CB9C1D3DD5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91736" y="4960992"/>
            <a:ext cx="2033103" cy="7800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1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AC6279E7-851E-859B-68C1-468C88B547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2646" y="1608193"/>
            <a:ext cx="2033103" cy="7651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2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E82C10B-2651-B01B-6519-71C21699C2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2646" y="3263905"/>
            <a:ext cx="2033103" cy="7257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Topic 3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47B1837-48B1-6619-1C3E-2C6AB8B7A3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2646" y="4960992"/>
            <a:ext cx="2033103" cy="7800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D58AA-3DD6-A6FA-935A-2CF9EAFA81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0594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3BCF47-A418-A097-AA19-6AF7DAA98FD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80594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47F2CA3-3687-9303-8B3B-0647090CD1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0594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61D7AF-158B-541D-4B14-67F86D6ABA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9546" y="153109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CBA714-92F2-B6B3-B899-223756AAA85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29546" y="3195256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04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90A0160-C117-F164-22D5-6EB1955A132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9546" y="4881717"/>
            <a:ext cx="877056" cy="6542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06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1F14DB0-5D47-4220-520F-05EAF9EE8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629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3709961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Subjects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90521C44-7799-AC17-3B9A-01A6949686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51449" y="1349638"/>
            <a:ext cx="2571750" cy="1666997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28AFB3BE-2F3C-9A62-44D6-A414A969D5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251449" y="3139996"/>
            <a:ext cx="2571750" cy="1666997"/>
          </a:xfrm>
          <a:prstGeom prst="rect">
            <a:avLst/>
          </a:pr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48C06D0-61B8-526E-6667-F96FF1C0554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51449" y="4930508"/>
            <a:ext cx="2571750" cy="1666997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F8467E-789F-6F49-CE49-91EB9AFA3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75127" y="3178382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73A6A2-D279-E821-D2D9-92EF707EAC5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75126" y="3472984"/>
            <a:ext cx="4827311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68BB799-53B6-0105-04D7-172EF86E0C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75127" y="4965619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7248A6B-68C9-4B7B-C80D-0207EEF6EF5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75127" y="5260221"/>
            <a:ext cx="4827310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6BF32D5-1305-27B2-FF79-EFA3D79E6A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75127" y="1370363"/>
            <a:ext cx="1157723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Subject 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8B0BA15-4447-C8C0-BAE5-3EE5A9659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75127" y="1664965"/>
            <a:ext cx="4827312" cy="130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dolor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sit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liquam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porta </a:t>
            </a:r>
            <a:r>
              <a:rPr lang="en-GB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GB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/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CA9C067-830C-0CC0-A7AD-8E06EA71A5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6172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3704319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464272"/>
            <a:ext cx="2318558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First objective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55416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55417" y="4464273"/>
            <a:ext cx="2509684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Second objective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55605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3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5606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Third objective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05634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Objective 4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05635" y="4464273"/>
            <a:ext cx="2385721" cy="14684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Fourth objective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09668543-B730-F744-13D9-CF5D4435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611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he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7178442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955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1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956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57BD08-DDB8-CB51-E34B-670FF42A08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304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3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08E9AEF-31AD-4BCC-4E3F-D8617D4786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305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A5EEC56-FBB6-A471-DAE4-367D4B0181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79049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075CDF3-BCA0-7446-83BF-5EE1B06936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79050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A02A9BF-DACB-0E6A-357A-4034D5A13C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86931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F298A63-0E9E-218E-BB34-E54F4866B6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86932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E2661510-D907-0BB3-6FA7-D215891F0F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8002" y="300839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Theme 4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EB84434-8F21-7F0D-B51F-6D30ECBD90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68003" y="4940791"/>
            <a:ext cx="2023389" cy="14684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Brief description of the theme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22BDA68F-E8EB-07C5-6141-A96F1DFB8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020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4B45C9-7C3E-9DCA-37E2-5EDC1E358847}"/>
              </a:ext>
            </a:extLst>
          </p:cNvPr>
          <p:cNvCxnSpPr>
            <a:cxnSpLocks/>
          </p:cNvCxnSpPr>
          <p:nvPr userDrawn="1"/>
        </p:nvCxnSpPr>
        <p:spPr>
          <a:xfrm flipH="1">
            <a:off x="676267" y="3482744"/>
            <a:ext cx="115157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6AF5C4F-E34A-17C8-FF29-613B5C3BF6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59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C85BF7E-A0AB-9E01-39E1-8332E7C778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7104EB-1D42-B1C3-82AD-F490CBFFE1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8"/>
            <a:ext cx="6807805" cy="9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A year of discoveries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EF56CF-A05E-3FCE-3CB0-7483BA7B9F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993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ACC5752-CD8D-F825-4EAE-A5DBDFA838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994" y="4464272"/>
            <a:ext cx="2360846" cy="18555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ADF65-0007-15C2-35E8-7F4A71A61C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850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4BFB82-0466-C58F-BAB3-4A0812262A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851" y="4464272"/>
            <a:ext cx="2360846" cy="1855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D75282E-3E98-7706-ACD3-2E85BCEFFD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0039" y="4169671"/>
            <a:ext cx="129404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334E2A-28D4-B121-B75E-725722E5B7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0040" y="4464272"/>
            <a:ext cx="2360846" cy="18624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82AA4B1-3DB0-371D-6350-DE04E6EBF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0068" y="4169671"/>
            <a:ext cx="1718537" cy="2749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[Date]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FBE546D-B1E8-AD28-F12F-3CC5B5528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0069" y="4464272"/>
            <a:ext cx="2360846" cy="18624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[Cancer Research UK accomplishes something great]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A3CBC69-8E77-C91B-96E1-986D84D47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72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2669845-9987-66FA-C854-B2A8AA3616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44332" y="1436844"/>
            <a:ext cx="3874067" cy="11856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36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[Event name goes here]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6DACF-C2DB-B445-A871-E8A846EEA4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2" y="2895520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Join us for [</a:t>
            </a:r>
            <a:r>
              <a:rPr lang="en-US" err="1"/>
              <a:t>eg</a:t>
            </a:r>
            <a:r>
              <a:rPr lang="en-US"/>
              <a:t> an evening of celebrating great partnerships].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71C6B6-2CF1-709C-AAF2-8D893B2328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A93F99AC-2A2E-08BC-FED2-E3FA0CF8E0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3051" y="273049"/>
            <a:ext cx="7380816" cy="630713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AC2B13C0-4A5B-D4F7-D81A-649B00159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3BADB6-D5C1-DFD2-5726-E4323CAA1F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4332" y="4213457"/>
            <a:ext cx="3874067" cy="7333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Kindly RSVP to</a:t>
            </a:r>
            <a:br>
              <a:rPr lang="en-US"/>
            </a:br>
            <a:r>
              <a:rPr lang="en-US" err="1"/>
              <a:t>name.surname@cancer.org.uk</a:t>
            </a:r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1437A7-9D3F-0A31-5A3F-CD2E8C6B9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9022" y="5561812"/>
            <a:ext cx="3303578" cy="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3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02066FF-E7D7-6FD7-2B71-9FB08F25FC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992333-24D7-75A5-9B63-BBF569124F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1957FD03-1A53-220B-F9D0-AD0848E7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BDA689-4E44-3DA6-2597-71F45265C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4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26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6949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2D57A20-14D8-25B2-45A5-C97E3BC2399E}"/>
              </a:ext>
            </a:extLst>
          </p:cNvPr>
          <p:cNvSpPr/>
          <p:nvPr userDrawn="1"/>
        </p:nvSpPr>
        <p:spPr>
          <a:xfrm>
            <a:off x="7026436" y="1523222"/>
            <a:ext cx="3765176" cy="3765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997289F-A698-3E2B-4A64-849A1077E5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3050" y="273050"/>
            <a:ext cx="7380000" cy="6307138"/>
          </a:xfrm>
          <a:custGeom>
            <a:avLst/>
            <a:gdLst>
              <a:gd name="connsiteX0" fmla="*/ 0 w 7380000"/>
              <a:gd name="connsiteY0" fmla="*/ 0 h 6307138"/>
              <a:gd name="connsiteX1" fmla="*/ 7380000 w 7380000"/>
              <a:gd name="connsiteY1" fmla="*/ 0 h 6307138"/>
              <a:gd name="connsiteX2" fmla="*/ 7380000 w 7380000"/>
              <a:gd name="connsiteY2" fmla="*/ 1733208 h 6307138"/>
              <a:gd name="connsiteX3" fmla="*/ 7304784 w 7380000"/>
              <a:gd name="connsiteY3" fmla="*/ 1801569 h 6307138"/>
              <a:gd name="connsiteX4" fmla="*/ 6753386 w 7380000"/>
              <a:gd name="connsiteY4" fmla="*/ 3132760 h 6307138"/>
              <a:gd name="connsiteX5" fmla="*/ 7304784 w 7380000"/>
              <a:gd name="connsiteY5" fmla="*/ 4463951 h 6307138"/>
              <a:gd name="connsiteX6" fmla="*/ 7380000 w 7380000"/>
              <a:gd name="connsiteY6" fmla="*/ 4532313 h 6307138"/>
              <a:gd name="connsiteX7" fmla="*/ 7380000 w 7380000"/>
              <a:gd name="connsiteY7" fmla="*/ 6307138 h 6307138"/>
              <a:gd name="connsiteX8" fmla="*/ 0 w 7380000"/>
              <a:gd name="connsiteY8" fmla="*/ 6307138 h 630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80000" h="6307138">
                <a:moveTo>
                  <a:pt x="0" y="0"/>
                </a:moveTo>
                <a:lnTo>
                  <a:pt x="7380000" y="0"/>
                </a:lnTo>
                <a:lnTo>
                  <a:pt x="7380000" y="1733208"/>
                </a:lnTo>
                <a:lnTo>
                  <a:pt x="7304784" y="1801569"/>
                </a:lnTo>
                <a:cubicBezTo>
                  <a:pt x="6964102" y="2142251"/>
                  <a:pt x="6753386" y="2612898"/>
                  <a:pt x="6753386" y="3132760"/>
                </a:cubicBezTo>
                <a:cubicBezTo>
                  <a:pt x="6753386" y="3652623"/>
                  <a:pt x="6964102" y="4123270"/>
                  <a:pt x="7304784" y="4463951"/>
                </a:cubicBezTo>
                <a:lnTo>
                  <a:pt x="7380000" y="4532313"/>
                </a:lnTo>
                <a:lnTo>
                  <a:pt x="7380000" y="6307138"/>
                </a:lnTo>
                <a:lnTo>
                  <a:pt x="0" y="6307138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C02E6A8-2F97-0602-2AD3-97C8EC019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19921" y="2568683"/>
            <a:ext cx="2857045" cy="1425107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4400" b="1" i="0" spc="2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Get involved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90CF9D-9C84-BEA6-CD91-D12867E1D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44331" y="273599"/>
            <a:ext cx="3166547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549FA1C-DF7A-74F0-E30E-2D2B6E705A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19921" y="5645557"/>
            <a:ext cx="3874067" cy="527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0" spc="10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Find out more at </a:t>
            </a:r>
            <a:r>
              <a:rPr lang="en-GB" err="1"/>
              <a:t>cruk.org</a:t>
            </a:r>
            <a:endParaRPr lang="en-GB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67B5014-C346-9360-00E8-89EF967AC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464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C0872BC-45AC-0073-1EC3-3A7C211DB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CC12E96-02E5-70F1-9865-B3C6B8687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3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 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DA469-3700-3D1A-0F57-2F83316263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7918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Get in touch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D5FA43-C937-C15F-E3F3-0E83CDFFBF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9560" y="2517449"/>
            <a:ext cx="5375542" cy="5632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For any questions, please reach out to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46B7E2-A159-F22C-3A3A-0AA116A48C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9560" y="3257677"/>
            <a:ext cx="5375542" cy="16844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6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Name Surname</a:t>
            </a:r>
          </a:p>
          <a:p>
            <a:pPr lvl="0"/>
            <a:r>
              <a:rPr lang="en-GB"/>
              <a:t>Title</a:t>
            </a:r>
          </a:p>
          <a:p>
            <a:pPr lvl="0"/>
            <a:r>
              <a:rPr lang="en-GB"/>
              <a:t>Cancer Research UK</a:t>
            </a:r>
          </a:p>
          <a:p>
            <a:pPr lvl="0"/>
            <a:r>
              <a:rPr lang="en-GB"/>
              <a:t>020 3469 </a:t>
            </a:r>
            <a:r>
              <a:rPr lang="en-GB" err="1"/>
              <a:t>xxxx</a:t>
            </a:r>
            <a:endParaRPr lang="en-GB"/>
          </a:p>
          <a:p>
            <a:pPr lvl="0"/>
            <a:r>
              <a:rPr lang="en-GB" err="1"/>
              <a:t>name.surname@cancer.org.uk</a:t>
            </a:r>
            <a:endParaRPr lang="en-GB"/>
          </a:p>
        </p:txBody>
      </p:sp>
      <p:pic>
        <p:nvPicPr>
          <p:cNvPr id="5" name="Picture 4" descr="A black and whit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3DA9A6E-E8B2-2B4E-A80B-F3BFA9F59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6039578"/>
            <a:ext cx="1795718" cy="54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13C4-7081-1C0E-522E-BE6A8D76BE73}"/>
              </a:ext>
            </a:extLst>
          </p:cNvPr>
          <p:cNvSpPr txBox="1"/>
          <p:nvPr userDrawn="1"/>
        </p:nvSpPr>
        <p:spPr>
          <a:xfrm>
            <a:off x="2364059" y="6130431"/>
            <a:ext cx="5597912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charity in England and Wales (1089464), Scotland (SC041666), the Isle of Man (1103) and Jersey (247). Registered address: 2 Redman Place, London, E20 1JQ.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C40A51F9-8E3C-D334-B47A-9EDA2D955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12000"/>
              </a:lnSpc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E8C3CB6-90B1-C544-B736-B757F79D63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9C7C29A-13EB-602C-C258-68B4045FC6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40371" y="5506791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6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6599B-2560-F046-C6CC-EFCE10419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A34D0-868C-926B-AF13-716F1A46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18B4-283B-D671-3DA5-43346212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8C8B-BFFE-274D-A373-EA95971941DC}" type="datetime1">
              <a:rPr lang="en-GB" smtClean="0"/>
              <a:t>17/02/2025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10FC-D468-1509-3F17-45678607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72A0-6789-8520-0C36-5DB4A6AB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770A-D1F2-C44A-870C-01382E69E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3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DB6CF01-E3CD-582F-D7C9-D7DEFA63F3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8B785B4C-D529-50B1-7BCE-693F97B0D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B78EA-2F4D-BB1B-F8E6-1D017A857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7C869F0-A44D-32FF-17AF-919C1523A4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8397040-75D8-24BC-F2B5-562465CE8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5337" y="273599"/>
            <a:ext cx="5375542" cy="365126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Document title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4EBE151A-5853-25F9-DBB6-143B2647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6367" y="273600"/>
            <a:ext cx="576072" cy="365125"/>
          </a:xfrm>
          <a:prstGeom prst="rect">
            <a:avLst/>
          </a:prstGeom>
        </p:spPr>
        <p:txBody>
          <a:bodyPr/>
          <a:lstStyle>
            <a:lvl1pPr algn="r">
              <a:lnSpc>
                <a:spcPct val="112000"/>
              </a:lnSpc>
              <a:defRPr sz="1400" b="0" i="0" spc="1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34F026CF-5451-E147-A0D7-3E353FF6C8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F5B12-9178-972F-240D-03C510691F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1352677"/>
            <a:ext cx="5375542" cy="16280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48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This is a section title here</a:t>
            </a: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342E613-2CDD-0892-21BE-244AF9191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0210" y="5506790"/>
            <a:ext cx="3672229" cy="107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" y="3981577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9F465CF-3C4E-6C7B-A8FD-B369CF8705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9560" y="3627686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560" y="6115537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8C4BE4-D8EA-37F7-C463-A5DCCB494461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516576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51D392E-E886-316F-C285-4E673E627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2212" y="499447"/>
            <a:ext cx="2775734" cy="908722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5A2FDB8-4161-9F73-B987-2A0E6E588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ing so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0BC68-A575-9A49-6F32-B4D968A984C3}"/>
              </a:ext>
            </a:extLst>
          </p:cNvPr>
          <p:cNvSpPr/>
          <p:nvPr userDrawn="1"/>
        </p:nvSpPr>
        <p:spPr>
          <a:xfrm>
            <a:off x="272416" y="1527472"/>
            <a:ext cx="11630024" cy="50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731A85-0A73-3CF6-1FF4-4A59898198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42" y="3721804"/>
            <a:ext cx="6506096" cy="20763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6000" b="1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Event title goes here and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9F432DD-9144-FC26-4DBA-735AF6D3E4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8942" y="5855764"/>
            <a:ext cx="6506096" cy="4313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0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The event will begin shortly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1522A38-7758-EC9A-57FC-2B99CE783579}"/>
              </a:ext>
            </a:extLst>
          </p:cNvPr>
          <p:cNvCxnSpPr>
            <a:cxnSpLocks/>
          </p:cNvCxnSpPr>
          <p:nvPr userDrawn="1"/>
        </p:nvCxnSpPr>
        <p:spPr>
          <a:xfrm flipH="1">
            <a:off x="7974106" y="475065"/>
            <a:ext cx="421789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A72C8B-464E-3938-3FE4-5052A700BC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8942" y="3367913"/>
            <a:ext cx="1855402" cy="2962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400" b="0" i="0" spc="1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00 Month 0000</a:t>
            </a:r>
          </a:p>
        </p:txBody>
      </p:sp>
      <p:pic>
        <p:nvPicPr>
          <p:cNvPr id="6" name="Picture 5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EE4A705-6564-BE67-F7C7-9F92A2522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632" y="471283"/>
            <a:ext cx="2134847" cy="698908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32D7C6-E488-7042-0551-A7690CA48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560" y="188997"/>
            <a:ext cx="4149090" cy="12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F6E6A-0951-79A7-97C7-96C9E78FB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5699" y="273599"/>
            <a:ext cx="599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fld id="{F2EAE455-DFEF-2843-9236-89E9624B550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29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677" r:id="rId4"/>
    <p:sldLayoutId id="2147483650" r:id="rId5"/>
    <p:sldLayoutId id="2147483651" r:id="rId6"/>
    <p:sldLayoutId id="2147483652" r:id="rId7"/>
    <p:sldLayoutId id="2147483691" r:id="rId8"/>
    <p:sldLayoutId id="2147483693" r:id="rId9"/>
    <p:sldLayoutId id="2147483694" r:id="rId10"/>
    <p:sldLayoutId id="2147483692" r:id="rId11"/>
    <p:sldLayoutId id="2147483654" r:id="rId12"/>
    <p:sldLayoutId id="2147483656" r:id="rId13"/>
    <p:sldLayoutId id="2147483701" r:id="rId14"/>
    <p:sldLayoutId id="2147483702" r:id="rId15"/>
    <p:sldLayoutId id="2147483678" r:id="rId16"/>
    <p:sldLayoutId id="2147483679" r:id="rId17"/>
    <p:sldLayoutId id="2147483709" r:id="rId18"/>
    <p:sldLayoutId id="2147483683" r:id="rId19"/>
    <p:sldLayoutId id="2147483687" r:id="rId20"/>
    <p:sldLayoutId id="2147483688" r:id="rId21"/>
    <p:sldLayoutId id="2147483689" r:id="rId22"/>
    <p:sldLayoutId id="2147483703" r:id="rId23"/>
    <p:sldLayoutId id="2147483704" r:id="rId24"/>
    <p:sldLayoutId id="2147483653" r:id="rId25"/>
    <p:sldLayoutId id="2147483670" r:id="rId26"/>
    <p:sldLayoutId id="2147483671" r:id="rId27"/>
    <p:sldLayoutId id="2147483697" r:id="rId28"/>
    <p:sldLayoutId id="2147483698" r:id="rId29"/>
    <p:sldLayoutId id="2147483680" r:id="rId30"/>
    <p:sldLayoutId id="2147483681" r:id="rId31"/>
    <p:sldLayoutId id="2147483705" r:id="rId32"/>
    <p:sldLayoutId id="2147483706" r:id="rId33"/>
    <p:sldLayoutId id="2147483686" r:id="rId34"/>
    <p:sldLayoutId id="2147483664" r:id="rId35"/>
    <p:sldLayoutId id="2147483669" r:id="rId36"/>
    <p:sldLayoutId id="2147483676" r:id="rId37"/>
    <p:sldLayoutId id="2147483675" r:id="rId38"/>
    <p:sldLayoutId id="2147483665" r:id="rId39"/>
    <p:sldLayoutId id="2147483674" r:id="rId40"/>
    <p:sldLayoutId id="2147483667" r:id="rId41"/>
    <p:sldLayoutId id="2147483655" r:id="rId42"/>
    <p:sldLayoutId id="2147483690" r:id="rId43"/>
    <p:sldLayoutId id="2147483659" r:id="rId44"/>
    <p:sldLayoutId id="2147483668" r:id="rId45"/>
    <p:sldLayoutId id="2147483660" r:id="rId46"/>
    <p:sldLayoutId id="2147483673" r:id="rId47"/>
    <p:sldLayoutId id="2147483662" r:id="rId48"/>
    <p:sldLayoutId id="2147483696" r:id="rId49"/>
    <p:sldLayoutId id="2147483672" r:id="rId50"/>
    <p:sldLayoutId id="2147483707" r:id="rId51"/>
    <p:sldLayoutId id="2147483708" r:id="rId52"/>
    <p:sldLayoutId id="2147483661" r:id="rId53"/>
    <p:sldLayoutId id="2147483682" r:id="rId54"/>
    <p:sldLayoutId id="2147483710" r:id="rId5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37 Hybrid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B9379-CCEF-BD05-8E6B-7BD79C73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C0D734-07D4-A406-5630-3137E62C6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42" y="3721804"/>
            <a:ext cx="10116866" cy="2076323"/>
          </a:xfrm>
        </p:spPr>
        <p:txBody>
          <a:bodyPr/>
          <a:lstStyle/>
          <a:p>
            <a:r>
              <a:rPr lang="en-GB" dirty="0"/>
              <a:t>Linear regression models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F8078A-4D81-FAE2-145C-08DA31AE68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8941" y="3367912"/>
            <a:ext cx="2461433" cy="353891"/>
          </a:xfrm>
        </p:spPr>
        <p:txBody>
          <a:bodyPr/>
          <a:lstStyle/>
          <a:p>
            <a:r>
              <a:rPr lang="en-GB" sz="2000" dirty="0"/>
              <a:t>21</a:t>
            </a:r>
            <a:r>
              <a:rPr lang="en-GB" sz="2000" baseline="30000" dirty="0"/>
              <a:t>st</a:t>
            </a:r>
            <a:r>
              <a:rPr lang="en-GB" sz="2000" dirty="0"/>
              <a:t> February 2025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32D446-A69C-933A-A51A-F4BCFDA80C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Fixed-effects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E2623-DBF6-3194-C463-83DEF733F3C8}"/>
              </a:ext>
            </a:extLst>
          </p:cNvPr>
          <p:cNvSpPr txBox="1"/>
          <p:nvPr/>
        </p:nvSpPr>
        <p:spPr>
          <a:xfrm>
            <a:off x="538941" y="1767017"/>
            <a:ext cx="661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Luca </a:t>
            </a:r>
            <a:r>
              <a:rPr lang="en-GB" sz="2000" dirty="0" err="1">
                <a:solidFill>
                  <a:schemeClr val="bg1"/>
                </a:solidFill>
              </a:rPr>
              <a:t>Porcu</a:t>
            </a:r>
            <a:r>
              <a:rPr lang="en-GB" sz="2000" dirty="0">
                <a:solidFill>
                  <a:schemeClr val="bg1"/>
                </a:solidFill>
              </a:rPr>
              <a:t> &amp; 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Chandra </a:t>
            </a:r>
            <a:r>
              <a:rPr lang="en-GB" sz="2000" i="0" u="none" strike="noStrike" dirty="0" err="1">
                <a:solidFill>
                  <a:schemeClr val="bg1"/>
                </a:solidFill>
                <a:effectLst/>
              </a:rPr>
              <a:t>Chilamakuri</a:t>
            </a:r>
            <a:r>
              <a:rPr lang="en-GB" sz="200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2000" dirty="0">
                <a:solidFill>
                  <a:schemeClr val="bg1"/>
                </a:solidFill>
                <a:effectLst/>
              </a:rPr>
              <a:t>(Bioinformatics core)</a:t>
            </a:r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94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995B8-CD4C-CFEF-73D2-3B257FF3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E420F5-9313-AA76-AEBC-B2CA16408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59460-A573-EF17-D2BE-861CD8E88AE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7C5265-B1FB-AE01-206F-F511D81690DD}"/>
              </a:ext>
            </a:extLst>
          </p:cNvPr>
          <p:cNvSpPr txBox="1">
            <a:spLocks/>
          </p:cNvSpPr>
          <p:nvPr/>
        </p:nvSpPr>
        <p:spPr>
          <a:xfrm>
            <a:off x="13461" y="-2403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Development of a reference model,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57C92-10EF-B06B-C69B-68E9E6202346}"/>
              </a:ext>
            </a:extLst>
          </p:cNvPr>
          <p:cNvSpPr txBox="1"/>
          <p:nvPr/>
        </p:nvSpPr>
        <p:spPr>
          <a:xfrm>
            <a:off x="142870" y="1014413"/>
            <a:ext cx="330041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Residuals </a:t>
            </a:r>
            <a:r>
              <a:rPr lang="en-US" sz="2400" b="1" dirty="0" err="1"/>
              <a:t>behaviour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34452-ABB9-BEE5-2CC9-5C6864CD7CBE}"/>
              </a:ext>
            </a:extLst>
          </p:cNvPr>
          <p:cNvSpPr txBox="1"/>
          <p:nvPr/>
        </p:nvSpPr>
        <p:spPr>
          <a:xfrm>
            <a:off x="166680" y="1681167"/>
            <a:ext cx="1173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Please, refer to slide n.9</a:t>
            </a:r>
          </a:p>
        </p:txBody>
      </p:sp>
    </p:spTree>
    <p:extLst>
      <p:ext uri="{BB962C8B-B14F-4D97-AF65-F5344CB8AC3E}">
        <p14:creationId xmlns:p14="http://schemas.microsoft.com/office/powerpoint/2010/main" val="171426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39FC5-93D5-C44A-EB79-BE7680BD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7EE812-F05D-E0C4-5077-8A56D47A0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F62EA-B1CB-13C9-B977-923E0F54178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11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D2C8D9-03CD-15CC-9C70-53BF8415551D}"/>
              </a:ext>
            </a:extLst>
          </p:cNvPr>
          <p:cNvSpPr txBox="1">
            <a:spLocks/>
          </p:cNvSpPr>
          <p:nvPr/>
        </p:nvSpPr>
        <p:spPr>
          <a:xfrm>
            <a:off x="13461" y="-2403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Development of a reference model,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7F45E-C6FF-9CA7-9895-8FB3CE766FE1}"/>
              </a:ext>
            </a:extLst>
          </p:cNvPr>
          <p:cNvSpPr txBox="1"/>
          <p:nvPr/>
        </p:nvSpPr>
        <p:spPr>
          <a:xfrm>
            <a:off x="142870" y="1014413"/>
            <a:ext cx="502920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Sums of squared residuals (RSS)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E1290-AC75-FBDA-4E9F-02D6459FFFB3}"/>
              </a:ext>
            </a:extLst>
          </p:cNvPr>
          <p:cNvSpPr txBox="1"/>
          <p:nvPr/>
        </p:nvSpPr>
        <p:spPr>
          <a:xfrm>
            <a:off x="166680" y="1681167"/>
            <a:ext cx="1173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sum of the squared differences between observed and predicted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ABCC6-CE4F-65A2-770E-E4358F5FAA86}"/>
              </a:ext>
            </a:extLst>
          </p:cNvPr>
          <p:cNvSpPr txBox="1"/>
          <p:nvPr/>
        </p:nvSpPr>
        <p:spPr>
          <a:xfrm>
            <a:off x="166680" y="2294612"/>
            <a:ext cx="8617080" cy="726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RSS = </a:t>
            </a:r>
            <a:r>
              <a:rPr lang="en-US" dirty="0">
                <a:solidFill>
                  <a:srgbClr val="0000FF"/>
                </a:solidFill>
              </a:rPr>
              <a:t>sum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resid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)^2)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B6D4AB-0B33-66E2-EF9A-CE3B89FC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44" y="3299816"/>
            <a:ext cx="3798912" cy="1822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AF359D-F843-2B24-549C-32CD37E10744}"/>
              </a:ext>
            </a:extLst>
          </p:cNvPr>
          <p:cNvSpPr txBox="1"/>
          <p:nvPr/>
        </p:nvSpPr>
        <p:spPr>
          <a:xfrm>
            <a:off x="84131" y="5934963"/>
            <a:ext cx="12007853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TSS = Total sum of squares (the sum of the squared differences between observed values and the mean of the observed values)</a:t>
            </a:r>
          </a:p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dirty="0">
                <a:solidFill>
                  <a:srgbClr val="05192D"/>
                </a:solidFill>
                <a:latin typeface="Studio-Feixen-Sans"/>
              </a:rPr>
              <a:t>n = </a:t>
            </a: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number of observations (data points)</a:t>
            </a:r>
          </a:p>
          <a:p>
            <a:pPr>
              <a:lnSpc>
                <a:spcPts val="1500"/>
              </a:lnSpc>
              <a:spcAft>
                <a:spcPts val="900"/>
              </a:spcAft>
            </a:pP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p = number of predictors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3D179-5726-9B80-D10E-BF3929711897}"/>
              </a:ext>
            </a:extLst>
          </p:cNvPr>
          <p:cNvSpPr txBox="1">
            <a:spLocks/>
          </p:cNvSpPr>
          <p:nvPr/>
        </p:nvSpPr>
        <p:spPr>
          <a:xfrm>
            <a:off x="1243021" y="3143240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R-squared index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F7C37-243D-1750-3DA3-2DA6F4BC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20" y="3596960"/>
            <a:ext cx="5909289" cy="1345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1EBE0D-95F7-67F1-9C1B-8D480D86BE87}"/>
              </a:ext>
            </a:extLst>
          </p:cNvPr>
          <p:cNvSpPr txBox="1">
            <a:spLocks/>
          </p:cNvSpPr>
          <p:nvPr/>
        </p:nvSpPr>
        <p:spPr>
          <a:xfrm>
            <a:off x="6965158" y="3144519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Adjusted R-squared index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0B66F9-0CAF-7FC3-6E79-32148175DB4E}"/>
              </a:ext>
            </a:extLst>
          </p:cNvPr>
          <p:cNvSpPr txBox="1"/>
          <p:nvPr/>
        </p:nvSpPr>
        <p:spPr>
          <a:xfrm>
            <a:off x="57151" y="4742675"/>
            <a:ext cx="12091985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 dirty="0">
                <a:latin typeface="MinionPro"/>
              </a:rPr>
              <a:t>Higher</a:t>
            </a:r>
            <a:r>
              <a:rPr lang="en-GB" sz="1800" b="1" dirty="0">
                <a:effectLst/>
                <a:latin typeface="MinionPro"/>
              </a:rPr>
              <a:t> values are better for both </a:t>
            </a:r>
            <a:r>
              <a:rPr lang="en-GB" b="1" dirty="0">
                <a:latin typeface="MinionPro"/>
              </a:rPr>
              <a:t>R</a:t>
            </a:r>
            <a:r>
              <a:rPr lang="en-GB" b="1" baseline="30000" dirty="0">
                <a:latin typeface="MinionPro"/>
              </a:rPr>
              <a:t>2</a:t>
            </a:r>
            <a:r>
              <a:rPr lang="en-GB" sz="1800" b="1" dirty="0">
                <a:effectLst/>
                <a:latin typeface="MinionPro"/>
              </a:rPr>
              <a:t> and adjusted R</a:t>
            </a:r>
            <a:r>
              <a:rPr lang="en-GB" sz="1800" b="1" baseline="30000" dirty="0">
                <a:effectLst/>
                <a:latin typeface="MinionPro"/>
              </a:rPr>
              <a:t>2</a:t>
            </a:r>
            <a:r>
              <a:rPr lang="en-GB" b="1" dirty="0">
                <a:latin typeface="MinionPro"/>
              </a:rPr>
              <a:t>. A</a:t>
            </a:r>
            <a:r>
              <a:rPr lang="en-GB" sz="1800" b="1" dirty="0">
                <a:effectLst/>
                <a:latin typeface="MinionPro"/>
              </a:rPr>
              <a:t>djusted R</a:t>
            </a:r>
            <a:r>
              <a:rPr lang="en-GB" sz="1800" b="1" baseline="30000" dirty="0">
                <a:effectLst/>
                <a:latin typeface="MinionPro"/>
              </a:rPr>
              <a:t>2 </a:t>
            </a:r>
            <a:r>
              <a:rPr lang="en-GB" sz="1800" b="1" dirty="0">
                <a:effectLst/>
                <a:latin typeface="MinionPro"/>
              </a:rPr>
              <a:t>includes a penalty for the number of predictors introduced in the model so tends to </a:t>
            </a:r>
            <a:r>
              <a:rPr lang="en-GB" sz="1800" b="1" dirty="0" err="1">
                <a:effectLst/>
                <a:latin typeface="MinionPro"/>
              </a:rPr>
              <a:t>favor</a:t>
            </a:r>
            <a:r>
              <a:rPr lang="en-GB" sz="1800" b="1" dirty="0">
                <a:effectLst/>
                <a:latin typeface="MinionPro"/>
              </a:rPr>
              <a:t> more simple models with fewer predictors. </a:t>
            </a:r>
            <a:endParaRPr lang="en-GB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1481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8A192-6A59-873B-00CB-086125F86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88F16E-B98C-A73B-D6C6-6E757AD69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C8567C-965E-ED40-77C4-6F6F5FDF370A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12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0A023DB-48E4-D920-B857-E03F6A6C0EE3}"/>
              </a:ext>
            </a:extLst>
          </p:cNvPr>
          <p:cNvSpPr txBox="1">
            <a:spLocks/>
          </p:cNvSpPr>
          <p:nvPr/>
        </p:nvSpPr>
        <p:spPr>
          <a:xfrm>
            <a:off x="13461" y="-2403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Development of a reference model,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2E140-4473-E8DD-47AC-454DDDE6675C}"/>
              </a:ext>
            </a:extLst>
          </p:cNvPr>
          <p:cNvSpPr txBox="1"/>
          <p:nvPr/>
        </p:nvSpPr>
        <p:spPr>
          <a:xfrm>
            <a:off x="142870" y="1014413"/>
            <a:ext cx="605790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Information criteria: AIC and BIC indices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7AE1A-B6FF-2A9A-A4B5-3C834C58B2C8}"/>
              </a:ext>
            </a:extLst>
          </p:cNvPr>
          <p:cNvSpPr txBox="1"/>
          <p:nvPr/>
        </p:nvSpPr>
        <p:spPr>
          <a:xfrm>
            <a:off x="166680" y="1665952"/>
            <a:ext cx="8617080" cy="726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AIC = </a:t>
            </a:r>
            <a:r>
              <a:rPr lang="en-US" dirty="0">
                <a:solidFill>
                  <a:srgbClr val="0000FF"/>
                </a:solidFill>
              </a:rPr>
              <a:t>AIC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); BIC = </a:t>
            </a:r>
            <a:r>
              <a:rPr lang="en-US" dirty="0">
                <a:solidFill>
                  <a:srgbClr val="0000FF"/>
                </a:solidFill>
              </a:rPr>
              <a:t>BIC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99DA2-F6B2-E08B-E42D-9A17BFCDC471}"/>
              </a:ext>
            </a:extLst>
          </p:cNvPr>
          <p:cNvSpPr txBox="1"/>
          <p:nvPr/>
        </p:nvSpPr>
        <p:spPr>
          <a:xfrm>
            <a:off x="84131" y="5949251"/>
            <a:ext cx="12007853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K = number of parameters</a:t>
            </a:r>
          </a:p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dirty="0">
                <a:solidFill>
                  <a:srgbClr val="05192D"/>
                </a:solidFill>
                <a:latin typeface="Studio-Feixen-Sans"/>
              </a:rPr>
              <a:t>log-likelihood = </a:t>
            </a: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maximised value of the log-likelihood function of the model</a:t>
            </a:r>
          </a:p>
          <a:p>
            <a:pPr algn="l">
              <a:lnSpc>
                <a:spcPts val="1500"/>
              </a:lnSpc>
              <a:spcAft>
                <a:spcPts val="900"/>
              </a:spcAft>
            </a:pPr>
            <a:r>
              <a:rPr lang="en-GB" dirty="0">
                <a:solidFill>
                  <a:srgbClr val="05192D"/>
                </a:solidFill>
                <a:latin typeface="Studio-Feixen-Sans"/>
              </a:rPr>
              <a:t>n = </a:t>
            </a:r>
            <a:r>
              <a:rPr lang="en-GB" b="0" i="0" u="none" strike="noStrike" dirty="0">
                <a:solidFill>
                  <a:srgbClr val="05192D"/>
                </a:solidFill>
                <a:effectLst/>
                <a:latin typeface="Studio-Feixen-Sans"/>
              </a:rPr>
              <a:t>number of observations (data points)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53054-9FAC-8A82-0E2F-D6DF2FA78362}"/>
              </a:ext>
            </a:extLst>
          </p:cNvPr>
          <p:cNvSpPr txBox="1">
            <a:spLocks/>
          </p:cNvSpPr>
          <p:nvPr/>
        </p:nvSpPr>
        <p:spPr>
          <a:xfrm>
            <a:off x="1300172" y="2671756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AIC index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A5A957-CFBE-EF51-4991-9316B4B3E8F0}"/>
              </a:ext>
            </a:extLst>
          </p:cNvPr>
          <p:cNvSpPr txBox="1">
            <a:spLocks/>
          </p:cNvSpPr>
          <p:nvPr/>
        </p:nvSpPr>
        <p:spPr>
          <a:xfrm>
            <a:off x="6965158" y="2673036"/>
            <a:ext cx="341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BIC index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4FF0EC-3DFB-5AE4-DD40-91BC01203764}"/>
              </a:ext>
            </a:extLst>
          </p:cNvPr>
          <p:cNvSpPr txBox="1"/>
          <p:nvPr/>
        </p:nvSpPr>
        <p:spPr>
          <a:xfrm>
            <a:off x="1243021" y="3193606"/>
            <a:ext cx="38433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0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2</a:t>
            </a:r>
            <a:r>
              <a:rPr lang="en-GB" sz="3200" dirty="0"/>
              <a:t>⋅</a:t>
            </a:r>
            <a:r>
              <a:rPr lang="en-GB" sz="30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K - 2</a:t>
            </a:r>
            <a:r>
              <a:rPr lang="en-GB" sz="3200" dirty="0"/>
              <a:t>⋅</a:t>
            </a:r>
            <a:r>
              <a:rPr lang="en-GB" sz="3000" b="0" i="0" u="none" strike="noStrike" dirty="0">
                <a:solidFill>
                  <a:srgbClr val="474747"/>
                </a:solidFill>
                <a:effectLst/>
                <a:latin typeface="Google Sans"/>
              </a:rPr>
              <a:t>(log-likelihood)</a:t>
            </a:r>
            <a:endParaRPr lang="en-US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10B5DB-70C0-4007-A654-24CE482CCCE8}"/>
              </a:ext>
            </a:extLst>
          </p:cNvPr>
          <p:cNvSpPr txBox="1"/>
          <p:nvPr/>
        </p:nvSpPr>
        <p:spPr>
          <a:xfrm>
            <a:off x="5557840" y="3192328"/>
            <a:ext cx="62293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000" b="0" i="0" u="none" strike="noStrike">
                <a:solidFill>
                  <a:srgbClr val="474747"/>
                </a:solidFill>
                <a:effectLst/>
                <a:latin typeface="Google Sans"/>
              </a:defRPr>
            </a:lvl1pPr>
          </a:lstStyle>
          <a:p>
            <a:r>
              <a:rPr lang="en-GB" dirty="0" err="1"/>
              <a:t>K⋅log</a:t>
            </a:r>
            <a:r>
              <a:rPr lang="en-GB" baseline="-25000" dirty="0" err="1"/>
              <a:t>e</a:t>
            </a:r>
            <a:r>
              <a:rPr lang="en-GB" dirty="0"/>
              <a:t>(n) - 2⋅(log-likelihood)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D45282-A1D3-A6A4-7AAF-CEC17159BCDE}"/>
              </a:ext>
            </a:extLst>
          </p:cNvPr>
          <p:cNvSpPr txBox="1"/>
          <p:nvPr/>
        </p:nvSpPr>
        <p:spPr>
          <a:xfrm>
            <a:off x="100016" y="4149855"/>
            <a:ext cx="12007852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b="1" dirty="0">
                <a:effectLst/>
                <a:latin typeface="MinionPro"/>
              </a:rPr>
              <a:t>Lower values are better for both AIC and BIC</a:t>
            </a:r>
            <a:r>
              <a:rPr lang="en-GB" b="1" dirty="0">
                <a:latin typeface="MinionPro"/>
              </a:rPr>
              <a:t>. </a:t>
            </a:r>
            <a:r>
              <a:rPr lang="en-GB" sz="1800" b="1" dirty="0">
                <a:effectLst/>
                <a:latin typeface="MinionPro"/>
              </a:rPr>
              <a:t>AIC </a:t>
            </a:r>
            <a:r>
              <a:rPr lang="en-GB" sz="1800" b="1" dirty="0" err="1">
                <a:effectLst/>
                <a:latin typeface="MinionPro"/>
              </a:rPr>
              <a:t>favors</a:t>
            </a:r>
            <a:r>
              <a:rPr lang="en-GB" sz="1800" b="1" dirty="0">
                <a:effectLst/>
                <a:latin typeface="MinionPro"/>
              </a:rPr>
              <a:t> more complex models, while BIC includes a penalty for the number of parameters estimated so tends to </a:t>
            </a:r>
            <a:r>
              <a:rPr lang="en-GB" sz="1800" b="1" dirty="0" err="1">
                <a:effectLst/>
                <a:latin typeface="MinionPro"/>
              </a:rPr>
              <a:t>favor</a:t>
            </a:r>
            <a:r>
              <a:rPr lang="en-GB" sz="1800" b="1" dirty="0">
                <a:effectLst/>
                <a:latin typeface="MinionPro"/>
              </a:rPr>
              <a:t> more simple models with fewer parameters. </a:t>
            </a:r>
            <a:endParaRPr lang="en-GB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155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7176-C354-0940-6180-7F9EC5CF9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8460D2-64E8-48E2-1ADB-10745FE43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CBA18D-F010-039A-01FC-8AC1F48A99C9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13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449D5C-2C3E-0E6E-5A4B-02D3FA417D0C}"/>
              </a:ext>
            </a:extLst>
          </p:cNvPr>
          <p:cNvSpPr txBox="1">
            <a:spLocks/>
          </p:cNvSpPr>
          <p:nvPr/>
        </p:nvSpPr>
        <p:spPr>
          <a:xfrm>
            <a:off x="13461" y="-2403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Development of a reference model,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F1A54-BF3D-DC69-C126-708CDD8506C2}"/>
              </a:ext>
            </a:extLst>
          </p:cNvPr>
          <p:cNvSpPr txBox="1"/>
          <p:nvPr/>
        </p:nvSpPr>
        <p:spPr>
          <a:xfrm>
            <a:off x="142870" y="1014413"/>
            <a:ext cx="770096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ANOVA and likelihood ratio tests for nested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F3091-8A12-22EA-04CC-5C12B53AB96A}"/>
              </a:ext>
            </a:extLst>
          </p:cNvPr>
          <p:cNvSpPr txBox="1"/>
          <p:nvPr/>
        </p:nvSpPr>
        <p:spPr>
          <a:xfrm>
            <a:off x="123816" y="1652592"/>
            <a:ext cx="1173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ANOVA test: </a:t>
            </a:r>
            <a:r>
              <a:rPr lang="en-US" sz="2400" dirty="0"/>
              <a:t>please, refer to slide n.7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415F1-2029-692D-E789-18975FB90527}"/>
              </a:ext>
            </a:extLst>
          </p:cNvPr>
          <p:cNvSpPr txBox="1"/>
          <p:nvPr/>
        </p:nvSpPr>
        <p:spPr>
          <a:xfrm>
            <a:off x="166680" y="2566075"/>
            <a:ext cx="8617080" cy="13913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lmtest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fittedModel1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fittedModel2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 </a:t>
            </a:r>
            <a:r>
              <a:rPr lang="en-GB" dirty="0" err="1">
                <a:solidFill>
                  <a:srgbClr val="0000FF"/>
                </a:solidFill>
                <a:effectLst/>
              </a:rPr>
              <a:t>lrtest</a:t>
            </a:r>
            <a:r>
              <a:rPr lang="en-GB" dirty="0">
                <a:effectLst/>
              </a:rPr>
              <a:t>(</a:t>
            </a:r>
            <a:r>
              <a:rPr lang="en-US" dirty="0"/>
              <a:t>fittedModel2</a:t>
            </a:r>
            <a:r>
              <a:rPr lang="en-GB" dirty="0">
                <a:effectLst/>
              </a:rPr>
              <a:t>, </a:t>
            </a:r>
            <a:r>
              <a:rPr lang="en-US" dirty="0"/>
              <a:t>fittedModel1</a:t>
            </a:r>
            <a:r>
              <a:rPr lang="en-GB" dirty="0">
                <a:effectLst/>
              </a:rPr>
              <a:t>)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B054D7-2F6F-1426-A86D-B6FA3DDC8C41}"/>
              </a:ext>
            </a:extLst>
          </p:cNvPr>
          <p:cNvSpPr txBox="1"/>
          <p:nvPr/>
        </p:nvSpPr>
        <p:spPr>
          <a:xfrm>
            <a:off x="114294" y="2139111"/>
            <a:ext cx="565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Likelihood ratio test:</a:t>
            </a:r>
            <a:endParaRPr lang="en-US" sz="24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639260E-D24F-72F6-FBDE-F48FB6C7280A}"/>
              </a:ext>
            </a:extLst>
          </p:cNvPr>
          <p:cNvSpPr/>
          <p:nvPr/>
        </p:nvSpPr>
        <p:spPr>
          <a:xfrm>
            <a:off x="768306" y="4058544"/>
            <a:ext cx="11004595" cy="238512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Likelihood ratio test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Model 1: </a:t>
            </a:r>
            <a:r>
              <a:rPr lang="en-US" dirty="0" err="1">
                <a:solidFill>
                  <a:schemeClr val="tx1"/>
                </a:solidFill>
              </a:rPr>
              <a:t>tumourVolume</a:t>
            </a:r>
            <a:r>
              <a:rPr lang="en-US" dirty="0">
                <a:solidFill>
                  <a:schemeClr val="tx1"/>
                </a:solidFill>
              </a:rPr>
              <a:t> ~ sex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Model 2: </a:t>
            </a:r>
            <a:r>
              <a:rPr lang="en-US" dirty="0" err="1">
                <a:solidFill>
                  <a:schemeClr val="tx1"/>
                </a:solidFill>
              </a:rPr>
              <a:t>tumourVolume</a:t>
            </a:r>
            <a:r>
              <a:rPr lang="en-US" dirty="0">
                <a:solidFill>
                  <a:schemeClr val="tx1"/>
                </a:solidFill>
              </a:rPr>
              <a:t> ~ sex + age + weight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	#</a:t>
            </a:r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  	</a:t>
            </a:r>
            <a:r>
              <a:rPr lang="en-US" dirty="0" err="1">
                <a:solidFill>
                  <a:schemeClr val="tx1"/>
                </a:solidFill>
              </a:rPr>
              <a:t>LogLik</a:t>
            </a:r>
            <a:r>
              <a:rPr lang="en-US" dirty="0">
                <a:solidFill>
                  <a:schemeClr val="tx1"/>
                </a:solidFill>
              </a:rPr>
              <a:t> 		</a:t>
            </a:r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  	</a:t>
            </a:r>
            <a:r>
              <a:rPr lang="en-US" dirty="0" err="1">
                <a:solidFill>
                  <a:schemeClr val="tx1"/>
                </a:solidFill>
              </a:rPr>
              <a:t>Chisq</a:t>
            </a:r>
            <a:r>
              <a:rPr lang="en-US" dirty="0">
                <a:solidFill>
                  <a:schemeClr val="tx1"/>
                </a:solidFill>
              </a:rPr>
              <a:t>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</a:t>
            </a:r>
            <a:r>
              <a:rPr lang="en-US" b="1" dirty="0" err="1">
                <a:solidFill>
                  <a:schemeClr val="tx1"/>
                </a:solidFill>
              </a:rPr>
              <a:t>Chisq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  	3 	-467.51                    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2   	5 	-467.30  		2 	0.4227     	</a:t>
            </a:r>
            <a:r>
              <a:rPr lang="en-US" dirty="0">
                <a:solidFill>
                  <a:schemeClr val="accent1"/>
                </a:solidFill>
              </a:rPr>
              <a:t>0.8095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BADF9-884E-3B61-40E0-6A5D392C3B33}"/>
              </a:ext>
            </a:extLst>
          </p:cNvPr>
          <p:cNvSpPr txBox="1"/>
          <p:nvPr/>
        </p:nvSpPr>
        <p:spPr>
          <a:xfrm>
            <a:off x="200020" y="4565173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0FC187-0CF7-5B58-0F73-BA88182B7331}"/>
              </a:ext>
            </a:extLst>
          </p:cNvPr>
          <p:cNvSpPr txBox="1"/>
          <p:nvPr/>
        </p:nvSpPr>
        <p:spPr>
          <a:xfrm>
            <a:off x="1028700" y="6458395"/>
            <a:ext cx="46434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Hypothesis to test: 	𝛃</a:t>
            </a:r>
            <a:r>
              <a:rPr lang="en-US" baseline="-25000" dirty="0"/>
              <a:t>age</a:t>
            </a:r>
            <a:r>
              <a:rPr lang="en-US" dirty="0"/>
              <a:t> = 𝛃</a:t>
            </a:r>
            <a:r>
              <a:rPr lang="en-US" baseline="-25000" dirty="0"/>
              <a:t>weight</a:t>
            </a:r>
            <a:r>
              <a:rPr lang="en-US" dirty="0"/>
              <a:t> = 0 </a:t>
            </a:r>
          </a:p>
        </p:txBody>
      </p:sp>
    </p:spTree>
    <p:extLst>
      <p:ext uri="{BB962C8B-B14F-4D97-AF65-F5344CB8AC3E}">
        <p14:creationId xmlns:p14="http://schemas.microsoft.com/office/powerpoint/2010/main" val="399927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D9D45-AF71-1646-4EC9-6ED2C453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35E8D-85D5-43B5-CF77-535082DA2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9884" y="3010748"/>
            <a:ext cx="2857045" cy="831742"/>
          </a:xfrm>
        </p:spPr>
        <p:txBody>
          <a:bodyPr>
            <a:normAutofit/>
          </a:bodyPr>
          <a:lstStyle/>
          <a:p>
            <a:r>
              <a:rPr lang="en-US" dirty="0"/>
              <a:t>Hands 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89550-8FD6-7D42-B53B-AD10EA3CD6CD}"/>
              </a:ext>
            </a:extLst>
          </p:cNvPr>
          <p:cNvSpPr txBox="1"/>
          <p:nvPr/>
        </p:nvSpPr>
        <p:spPr>
          <a:xfrm>
            <a:off x="44119" y="2699787"/>
            <a:ext cx="7099631" cy="1088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http://bioinformatics-core-shared-</a:t>
            </a:r>
            <a:r>
              <a:rPr lang="en-US" sz="2300" dirty="0" err="1"/>
              <a:t>training.github.io</a:t>
            </a:r>
            <a:r>
              <a:rPr lang="en-US" sz="2300" dirty="0"/>
              <a:t>/</a:t>
            </a:r>
            <a:r>
              <a:rPr lang="en-US" sz="2300" dirty="0" err="1"/>
              <a:t>IntroductionToStats</a:t>
            </a:r>
            <a:r>
              <a:rPr lang="en-US" sz="2300" dirty="0"/>
              <a:t>/</a:t>
            </a:r>
            <a:r>
              <a:rPr lang="en-US" sz="2300" dirty="0" err="1"/>
              <a:t>practical.html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61571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4293-C326-0BCE-D088-760F5A79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F3CEC5-29E2-46E9-F791-C5A939683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Process 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6E1AA2-AD59-B877-ED7A-8AC4DBD24C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Stage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11D31B-F695-AAE8-292E-55B8AABB39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Effects and regression models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71BA92-2A6A-BFC6-E3A2-7DCA135FC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Stage 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CA2F3AF-253B-B96D-D43D-8D892F961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9850" y="4464272"/>
            <a:ext cx="2586149" cy="1855537"/>
          </a:xfrm>
        </p:spPr>
        <p:txBody>
          <a:bodyPr/>
          <a:lstStyle/>
          <a:p>
            <a:r>
              <a:rPr lang="en-GB" dirty="0"/>
              <a:t>Analysis of variance (ANOVA)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CC07DE-0031-9265-681A-58CD48B483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/>
              <a:t>Stage 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780463-31AB-B66E-71F3-C7001E6EDAA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Simple regression model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44E1843-79E4-496F-BDFD-B5585F920B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Stage 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56EA8C2-C428-6E63-9AE3-0705F31597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Multivariable regression model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083CF32-1C89-9E87-8F61-158115A35C55}"/>
              </a:ext>
            </a:extLst>
          </p:cNvPr>
          <p:cNvSpPr/>
          <p:nvPr/>
        </p:nvSpPr>
        <p:spPr>
          <a:xfrm>
            <a:off x="289559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49B8F3-FDF4-F2C8-7861-E8F9502746C9}"/>
              </a:ext>
            </a:extLst>
          </p:cNvPr>
          <p:cNvSpPr/>
          <p:nvPr/>
        </p:nvSpPr>
        <p:spPr>
          <a:xfrm>
            <a:off x="3155416" y="3008391"/>
            <a:ext cx="941760" cy="9417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7650C-4524-DA7E-58BA-8FA963E024CE}"/>
              </a:ext>
            </a:extLst>
          </p:cNvPr>
          <p:cNvSpPr/>
          <p:nvPr/>
        </p:nvSpPr>
        <p:spPr>
          <a:xfrm>
            <a:off x="6155605" y="3008391"/>
            <a:ext cx="941760" cy="9417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9CE83F-F34F-AD5C-8F9C-658AF753714D}"/>
              </a:ext>
            </a:extLst>
          </p:cNvPr>
          <p:cNvSpPr/>
          <p:nvPr/>
        </p:nvSpPr>
        <p:spPr>
          <a:xfrm>
            <a:off x="9105634" y="3008391"/>
            <a:ext cx="941760" cy="941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9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4CFE1-6CC3-A825-7FB3-4BFF0161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06AF9-8F4C-D880-1737-7DCA8C89DC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Definition and classification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91D210-AAEC-5D43-1DDA-438E0101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770" y="2071568"/>
            <a:ext cx="2829698" cy="2038655"/>
          </a:xfrm>
        </p:spPr>
        <p:txBody>
          <a:bodyPr/>
          <a:lstStyle/>
          <a:p>
            <a:pPr algn="ctr"/>
            <a:r>
              <a:rPr lang="en-US" sz="3300" dirty="0"/>
              <a:t>Multivariable regression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687C4-219F-697C-4D0C-5C36639F53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12.00 -12.20 am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ACAFD6A-A21E-8441-9456-5E4A2C875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58258"/>
              </p:ext>
            </p:extLst>
          </p:nvPr>
        </p:nvGraphicFramePr>
        <p:xfrm>
          <a:off x="143255" y="1748828"/>
          <a:ext cx="674624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624">
                  <a:extLst>
                    <a:ext uri="{9D8B030D-6E8A-4147-A177-3AD203B41FA5}">
                      <a16:colId xmlns:a16="http://schemas.microsoft.com/office/drawing/2014/main" val="919901577"/>
                    </a:ext>
                  </a:extLst>
                </a:gridCol>
                <a:gridCol w="438912">
                  <a:extLst>
                    <a:ext uri="{9D8B030D-6E8A-4147-A177-3AD203B41FA5}">
                      <a16:colId xmlns:a16="http://schemas.microsoft.com/office/drawing/2014/main" val="489608386"/>
                    </a:ext>
                  </a:extLst>
                </a:gridCol>
                <a:gridCol w="719328">
                  <a:extLst>
                    <a:ext uri="{9D8B030D-6E8A-4147-A177-3AD203B41FA5}">
                      <a16:colId xmlns:a16="http://schemas.microsoft.com/office/drawing/2014/main" val="1164242370"/>
                    </a:ext>
                  </a:extLst>
                </a:gridCol>
                <a:gridCol w="707136">
                  <a:extLst>
                    <a:ext uri="{9D8B030D-6E8A-4147-A177-3AD203B41FA5}">
                      <a16:colId xmlns:a16="http://schemas.microsoft.com/office/drawing/2014/main" val="1334480335"/>
                    </a:ext>
                  </a:extLst>
                </a:gridCol>
                <a:gridCol w="646176">
                  <a:extLst>
                    <a:ext uri="{9D8B030D-6E8A-4147-A177-3AD203B41FA5}">
                      <a16:colId xmlns:a16="http://schemas.microsoft.com/office/drawing/2014/main" val="2770245771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3507252782"/>
                    </a:ext>
                  </a:extLst>
                </a:gridCol>
                <a:gridCol w="463296">
                  <a:extLst>
                    <a:ext uri="{9D8B030D-6E8A-4147-A177-3AD203B41FA5}">
                      <a16:colId xmlns:a16="http://schemas.microsoft.com/office/drawing/2014/main" val="3157028249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13575230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893173921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8053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Predictors values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Fixed effects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27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83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21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264031"/>
                  </a:ext>
                </a:extLst>
              </a:tr>
              <a:tr h="1973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n-1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1,n-1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r,n-1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n-1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2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r,n</a:t>
                      </a:r>
                      <a:endParaRPr lang="en-US" baseline="-25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ℇ</a:t>
                      </a:r>
                      <a:r>
                        <a:rPr lang="en-US" baseline="-25000" dirty="0" err="1"/>
                        <a:t>n</a:t>
                      </a:r>
                      <a:endParaRPr lang="en-US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6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570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2176B-033F-E66B-227D-B9358C84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ECBE47-1975-0F9E-6882-D9F6AB78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06FFD-4B92-2265-6CF0-5CC629C85531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4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9512A3-9828-A270-8E52-76BC35FA5C8F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Multivariable linear regression models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F027088C-AE13-B020-C806-4576A6DD6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6" y="1008824"/>
            <a:ext cx="4653089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it-IT" altLang="it-IT" sz="1650" dirty="0">
                <a:latin typeface="+mn-lt"/>
              </a:rPr>
              <a:t>1. The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k (e.g. mouse), k = 1,…,</a:t>
            </a:r>
            <a:r>
              <a:rPr lang="it-IT" altLang="it-IT" sz="1650" dirty="0" err="1">
                <a:latin typeface="+mn-lt"/>
              </a:rPr>
              <a:t>N</a:t>
            </a:r>
            <a:r>
              <a:rPr lang="it-IT" altLang="it-IT" sz="1650" dirty="0">
                <a:latin typeface="+mn-lt"/>
              </a:rPr>
              <a:t> </a:t>
            </a:r>
          </a:p>
        </p:txBody>
      </p:sp>
      <p:sp>
        <p:nvSpPr>
          <p:cNvPr id="26" name="CasellaDiTesto 39">
            <a:extLst>
              <a:ext uri="{FF2B5EF4-FFF2-40B4-BE49-F238E27FC236}">
                <a16:creationId xmlns:a16="http://schemas.microsoft.com/office/drawing/2014/main" id="{F06B2F4B-F0CA-D1EC-F5BD-C7036E8C8C53}"/>
              </a:ext>
            </a:extLst>
          </p:cNvPr>
          <p:cNvSpPr txBox="1"/>
          <p:nvPr/>
        </p:nvSpPr>
        <p:spPr>
          <a:xfrm>
            <a:off x="5852160" y="989321"/>
            <a:ext cx="6060439" cy="925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t-IT" sz="2200" b="1" dirty="0"/>
              <a:t>Equation of the </a:t>
            </a:r>
            <a:r>
              <a:rPr lang="it-IT" sz="2200" b="1" dirty="0" err="1"/>
              <a:t>statistical</a:t>
            </a:r>
            <a:r>
              <a:rPr lang="it-IT" sz="2200" b="1" dirty="0"/>
              <a:t> model:</a:t>
            </a:r>
          </a:p>
          <a:p>
            <a:pPr algn="r">
              <a:lnSpc>
                <a:spcPct val="150000"/>
              </a:lnSpc>
              <a:defRPr/>
            </a:pPr>
            <a:r>
              <a:rPr lang="it-IT" sz="2400" dirty="0"/>
              <a:t>Y</a:t>
            </a:r>
            <a:r>
              <a:rPr lang="it-IT" sz="2400" baseline="-25000" dirty="0"/>
              <a:t> </a:t>
            </a:r>
            <a:r>
              <a:rPr lang="it-IT" sz="2400" dirty="0"/>
              <a:t>= </a:t>
            </a:r>
            <a:r>
              <a:rPr lang="en-GB" altLang="it-IT" sz="2400" b="1" dirty="0">
                <a:cs typeface="Times New Roman" panose="02020603050405020304" pitchFamily="18" charset="0"/>
              </a:rPr>
              <a:t>𝜷</a:t>
            </a:r>
            <a:r>
              <a:rPr lang="it-IT" altLang="it-IT" sz="2400" b="1" baseline="-25000" dirty="0">
                <a:cs typeface="Times New Roman" panose="02020603050405020304" pitchFamily="18" charset="0"/>
              </a:rPr>
              <a:t>0</a:t>
            </a:r>
            <a:r>
              <a:rPr lang="it-IT" sz="2400" dirty="0"/>
              <a:t> + </a:t>
            </a:r>
            <a:r>
              <a:rPr lang="en-GB" altLang="it-IT" sz="2400" b="1" dirty="0">
                <a:cs typeface="Times New Roman" panose="02020603050405020304" pitchFamily="18" charset="0"/>
              </a:rPr>
              <a:t>𝜷</a:t>
            </a:r>
            <a:r>
              <a:rPr lang="it-IT" altLang="it-IT" sz="2400" b="1" baseline="-25000" dirty="0">
                <a:cs typeface="Times New Roman" panose="02020603050405020304" pitchFamily="18" charset="0"/>
              </a:rPr>
              <a:t>1</a:t>
            </a:r>
            <a:r>
              <a:rPr lang="it-IT" sz="2400" b="1" dirty="0"/>
              <a:t> ⋅ x</a:t>
            </a:r>
            <a:r>
              <a:rPr lang="it-IT" sz="2400" b="1" baseline="-25000" dirty="0"/>
              <a:t>1,k</a:t>
            </a:r>
            <a:r>
              <a:rPr lang="it-IT" sz="2400" b="1" dirty="0"/>
              <a:t> </a:t>
            </a:r>
            <a:r>
              <a:rPr lang="it-IT" sz="2400" dirty="0"/>
              <a:t>+ … + </a:t>
            </a:r>
            <a:r>
              <a:rPr lang="en-GB" altLang="it-IT" sz="2400" b="1" dirty="0">
                <a:cs typeface="Times New Roman" panose="02020603050405020304" pitchFamily="18" charset="0"/>
              </a:rPr>
              <a:t>𝜷</a:t>
            </a:r>
            <a:r>
              <a:rPr lang="it-IT" altLang="it-IT" sz="2400" b="1" baseline="-25000" dirty="0" err="1">
                <a:cs typeface="Times New Roman" panose="02020603050405020304" pitchFamily="18" charset="0"/>
              </a:rPr>
              <a:t>r</a:t>
            </a:r>
            <a:r>
              <a:rPr lang="it-IT" sz="2400" b="1" dirty="0"/>
              <a:t> ⋅ </a:t>
            </a:r>
            <a:r>
              <a:rPr lang="it-IT" sz="2400" b="1" dirty="0" err="1"/>
              <a:t>x</a:t>
            </a:r>
            <a:r>
              <a:rPr lang="it-IT" sz="2400" b="1" baseline="-25000" dirty="0" err="1"/>
              <a:t>r,k</a:t>
            </a:r>
            <a:r>
              <a:rPr lang="it-IT" sz="2400" dirty="0"/>
              <a:t> + </a:t>
            </a:r>
            <a:r>
              <a:rPr lang="el-GR" sz="2400" dirty="0"/>
              <a:t>ε</a:t>
            </a:r>
            <a:r>
              <a:rPr lang="it-IT" sz="2400" baseline="-25000" dirty="0"/>
              <a:t>k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E6CC9165-DDEE-F2D6-2E6E-AE257EA83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68" y="1830175"/>
            <a:ext cx="3535442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3. </a:t>
            </a:r>
            <a:r>
              <a:rPr lang="en-GB" altLang="it-IT" sz="1650" b="1" dirty="0">
                <a:latin typeface="+mn-lt"/>
                <a:cs typeface="Times New Roman" panose="02020603050405020304" pitchFamily="18" charset="0"/>
              </a:rPr>
              <a:t>𝜷</a:t>
            </a:r>
            <a:r>
              <a:rPr lang="it-IT" altLang="it-IT" sz="1650" b="1" baseline="-25000" dirty="0">
                <a:latin typeface="+mn-lt"/>
                <a:cs typeface="Times New Roman" panose="02020603050405020304" pitchFamily="18" charset="0"/>
              </a:rPr>
              <a:t>i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effect</a:t>
            </a:r>
            <a:r>
              <a:rPr lang="it-IT" altLang="it-IT" sz="1650" dirty="0">
                <a:latin typeface="+mn-lt"/>
              </a:rPr>
              <a:t> of </a:t>
            </a:r>
            <a:r>
              <a:rPr lang="it-IT" altLang="it-IT" sz="1650" dirty="0" err="1">
                <a:latin typeface="+mn-lt"/>
              </a:rPr>
              <a:t>predictor</a:t>
            </a:r>
            <a:r>
              <a:rPr lang="it-IT" altLang="it-IT" sz="1650" dirty="0">
                <a:latin typeface="+mn-lt"/>
              </a:rPr>
              <a:t> i, i = 1,…,</a:t>
            </a:r>
            <a:r>
              <a:rPr lang="it-IT" altLang="it-IT" sz="1650" dirty="0" err="1">
                <a:latin typeface="+mn-lt"/>
              </a:rPr>
              <a:t>r</a:t>
            </a:r>
            <a:endParaRPr lang="it-IT" altLang="it-IT" sz="1650" dirty="0">
              <a:latin typeface="+mn-lt"/>
            </a:endParaRP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D2663307-37B5-B662-2895-3E5F0F6BB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5" y="2625241"/>
            <a:ext cx="4653089" cy="85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/>
              <a:t>5. </a:t>
            </a:r>
            <a:r>
              <a:rPr lang="el-GR" sz="1650" dirty="0"/>
              <a:t>ε</a:t>
            </a:r>
            <a:r>
              <a:rPr lang="it-IT" sz="1650" baseline="-25000" dirty="0"/>
              <a:t>k</a:t>
            </a:r>
            <a:r>
              <a:rPr lang="it-IT" altLang="it-IT" sz="1650" dirty="0">
                <a:latin typeface="+mn-lt"/>
                <a:cs typeface="Times New Roman" panose="02020603050405020304" pitchFamily="18" charset="0"/>
              </a:rPr>
              <a:t>:</a:t>
            </a:r>
            <a:r>
              <a:rPr lang="it-IT" altLang="it-IT" sz="1650" dirty="0">
                <a:latin typeface="+mn-lt"/>
              </a:rPr>
              <a:t> the </a:t>
            </a:r>
            <a:r>
              <a:rPr lang="it-IT" altLang="it-IT" sz="1650" i="1" dirty="0">
                <a:latin typeface="+mn-lt"/>
              </a:rPr>
              <a:t>random</a:t>
            </a:r>
            <a:r>
              <a:rPr lang="it-IT" altLang="it-IT" sz="1650" dirty="0">
                <a:latin typeface="+mn-lt"/>
              </a:rPr>
              <a:t> part of the model (i.e. </a:t>
            </a:r>
            <a:r>
              <a:rPr lang="it-IT" altLang="it-IT" sz="1650" dirty="0" err="1">
                <a:latin typeface="+mn-lt"/>
              </a:rPr>
              <a:t>error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term</a:t>
            </a:r>
            <a:r>
              <a:rPr lang="it-IT" altLang="it-IT" sz="1650" dirty="0">
                <a:latin typeface="+mn-lt"/>
              </a:rPr>
              <a:t> of the model). </a:t>
            </a:r>
            <a:r>
              <a:rPr lang="it-IT" altLang="it-IT" sz="1650" dirty="0" err="1">
                <a:latin typeface="+mn-lt"/>
              </a:rPr>
              <a:t>It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is</a:t>
            </a:r>
            <a:r>
              <a:rPr lang="it-IT" altLang="it-IT" sz="1650" dirty="0">
                <a:latin typeface="+mn-lt"/>
              </a:rPr>
              <a:t> a blanket </a:t>
            </a:r>
            <a:r>
              <a:rPr lang="it-IT" altLang="it-IT" sz="1650" dirty="0" err="1">
                <a:latin typeface="+mn-lt"/>
              </a:rPr>
              <a:t>characterization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uniqueness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k</a:t>
            </a:r>
            <a:r>
              <a:rPr lang="it-IT" altLang="it-IT" sz="1650" baseline="-25000" dirty="0" err="1">
                <a:latin typeface="+mn-lt"/>
              </a:rPr>
              <a:t>th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unit</a:t>
            </a:r>
            <a:endParaRPr lang="it-IT" altLang="it-IT" sz="1650" dirty="0">
              <a:latin typeface="+mn-lt"/>
            </a:endParaRPr>
          </a:p>
        </p:txBody>
      </p:sp>
      <p:sp>
        <p:nvSpPr>
          <p:cNvPr id="51" name="CasellaDiTesto 3">
            <a:extLst>
              <a:ext uri="{FF2B5EF4-FFF2-40B4-BE49-F238E27FC236}">
                <a16:creationId xmlns:a16="http://schemas.microsoft.com/office/drawing/2014/main" id="{F22D9C48-0DF5-CD6B-130B-191DF48E6CF0}"/>
              </a:ext>
            </a:extLst>
          </p:cNvPr>
          <p:cNvSpPr txBox="1"/>
          <p:nvPr/>
        </p:nvSpPr>
        <p:spPr>
          <a:xfrm>
            <a:off x="-1" y="5303845"/>
            <a:ext cx="12191561" cy="1558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it-IT" sz="2000" b="1" dirty="0" err="1"/>
              <a:t>A</a:t>
            </a:r>
            <a:r>
              <a:rPr lang="it-IT" sz="2000" b="1" dirty="0" err="1">
                <a:latin typeface="+mn-lt"/>
              </a:rPr>
              <a:t>ssumptions</a:t>
            </a:r>
            <a:r>
              <a:rPr lang="it-IT" sz="2000" b="1" dirty="0">
                <a:latin typeface="+mn-lt"/>
              </a:rPr>
              <a:t> of </a:t>
            </a:r>
            <a:r>
              <a:rPr lang="it-IT" sz="2000" b="1" dirty="0" err="1">
                <a:latin typeface="+mn-lt"/>
              </a:rPr>
              <a:t>multivariable</a:t>
            </a:r>
            <a:r>
              <a:rPr lang="it-IT" sz="2000" b="1" dirty="0">
                <a:latin typeface="+mn-lt"/>
              </a:rPr>
              <a:t> linear </a:t>
            </a:r>
            <a:r>
              <a:rPr lang="it-IT" sz="2000" b="1" dirty="0" err="1">
                <a:latin typeface="+mn-lt"/>
              </a:rPr>
              <a:t>regression</a:t>
            </a:r>
            <a:r>
              <a:rPr lang="it-IT" sz="2000" b="1" dirty="0">
                <a:latin typeface="+mn-lt"/>
              </a:rPr>
              <a:t> models are the following: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it-IT" sz="2000" dirty="0">
                <a:latin typeface="+mn-lt"/>
              </a:rPr>
              <a:t>The </a:t>
            </a:r>
            <a:r>
              <a:rPr lang="it-IT" sz="2000" dirty="0" err="1">
                <a:latin typeface="+mn-lt"/>
              </a:rPr>
              <a:t>effect</a:t>
            </a:r>
            <a:r>
              <a:rPr lang="it-IT" sz="2000" dirty="0">
                <a:latin typeface="+mn-lt"/>
              </a:rPr>
              <a:t> of </a:t>
            </a:r>
            <a:r>
              <a:rPr lang="it-IT" sz="2000" dirty="0" err="1">
                <a:latin typeface="+mn-lt"/>
              </a:rPr>
              <a:t>each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factor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additive on </a:t>
            </a:r>
            <a:r>
              <a:rPr lang="en-US" sz="2000" dirty="0"/>
              <a:t>𝝁 (i.e. population mean) parameter</a:t>
            </a: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el-GR" sz="2000" dirty="0">
                <a:latin typeface="+mn-lt"/>
              </a:rPr>
              <a:t>ε</a:t>
            </a:r>
            <a:r>
              <a:rPr lang="it-IT" sz="2000" baseline="-25000" dirty="0">
                <a:latin typeface="+mn-lt"/>
              </a:rPr>
              <a:t>k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is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assumed</a:t>
            </a:r>
            <a:r>
              <a:rPr lang="it-IT" sz="2000" dirty="0">
                <a:latin typeface="+mn-lt"/>
              </a:rPr>
              <a:t> to be </a:t>
            </a:r>
            <a:r>
              <a:rPr lang="it-IT" sz="2000" dirty="0" err="1">
                <a:latin typeface="+mn-lt"/>
              </a:rPr>
              <a:t>independent</a:t>
            </a:r>
            <a:r>
              <a:rPr lang="it-IT" sz="2000" dirty="0">
                <a:latin typeface="+mn-lt"/>
              </a:rPr>
              <a:t> of one </a:t>
            </a:r>
            <a:r>
              <a:rPr lang="it-IT" sz="2000" dirty="0" err="1">
                <a:latin typeface="+mn-lt"/>
              </a:rPr>
              <a:t>another</a:t>
            </a:r>
            <a:r>
              <a:rPr lang="it-IT" sz="2000" dirty="0">
                <a:latin typeface="+mn-lt"/>
              </a:rPr>
              <a:t> and </a:t>
            </a:r>
            <a:r>
              <a:rPr lang="it-IT" sz="2000" dirty="0" err="1">
                <a:latin typeface="+mn-lt"/>
              </a:rPr>
              <a:t>normally</a:t>
            </a:r>
            <a:r>
              <a:rPr lang="it-IT" sz="2000" dirty="0">
                <a:latin typeface="+mn-lt"/>
              </a:rPr>
              <a:t> </a:t>
            </a:r>
            <a:r>
              <a:rPr lang="it-IT" sz="2000" dirty="0" err="1">
                <a:latin typeface="+mn-lt"/>
              </a:rPr>
              <a:t>distributed</a:t>
            </a:r>
            <a:r>
              <a:rPr lang="it-IT" sz="2000" dirty="0">
                <a:latin typeface="+mn-lt"/>
              </a:rPr>
              <a:t> with </a:t>
            </a:r>
            <a:r>
              <a:rPr lang="it-IT" sz="2000" dirty="0" err="1">
                <a:latin typeface="+mn-lt"/>
              </a:rPr>
              <a:t>mean</a:t>
            </a:r>
            <a:r>
              <a:rPr lang="it-IT" sz="2000" dirty="0">
                <a:latin typeface="+mn-lt"/>
              </a:rPr>
              <a:t> = 0 and common standard </a:t>
            </a:r>
            <a:r>
              <a:rPr lang="it-IT" sz="2000" dirty="0" err="1">
                <a:latin typeface="+mn-lt"/>
              </a:rPr>
              <a:t>deviation</a:t>
            </a:r>
            <a:r>
              <a:rPr lang="it-IT" sz="2000" dirty="0">
                <a:latin typeface="+mn-lt"/>
              </a:rPr>
              <a:t> = </a:t>
            </a:r>
            <a:r>
              <a:rPr lang="el-GR" altLang="it-IT" sz="2000" b="1" dirty="0">
                <a:latin typeface="+mn-lt"/>
                <a:cs typeface="Times New Roman" panose="02020603050405020304" pitchFamily="18" charset="0"/>
              </a:rPr>
              <a:t>σ</a:t>
            </a:r>
            <a:endParaRPr lang="el-GR" altLang="it-IT" sz="2000" b="1" baseline="-25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Text Box 11">
            <a:extLst>
              <a:ext uri="{FF2B5EF4-FFF2-40B4-BE49-F238E27FC236}">
                <a16:creationId xmlns:a16="http://schemas.microsoft.com/office/drawing/2014/main" id="{23EDFA88-0A70-BC09-815A-E857DB352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68" y="1415647"/>
            <a:ext cx="3535442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2. </a:t>
            </a:r>
            <a:r>
              <a:rPr lang="en-GB" altLang="it-IT" sz="1650" b="1" dirty="0">
                <a:latin typeface="+mn-lt"/>
                <a:cs typeface="Times New Roman" panose="02020603050405020304" pitchFamily="18" charset="0"/>
              </a:rPr>
              <a:t>𝜷</a:t>
            </a:r>
            <a:r>
              <a:rPr lang="it-IT" altLang="it-IT" sz="1650" b="1" baseline="-25000" dirty="0">
                <a:latin typeface="+mn-lt"/>
                <a:cs typeface="Times New Roman" panose="02020603050405020304" pitchFamily="18" charset="0"/>
              </a:rPr>
              <a:t>0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intercept</a:t>
            </a:r>
            <a:endParaRPr lang="it-IT" altLang="it-IT" sz="1650" baseline="-25000" dirty="0">
              <a:latin typeface="+mn-lt"/>
            </a:endParaRPr>
          </a:p>
        </p:txBody>
      </p:sp>
      <p:sp>
        <p:nvSpPr>
          <p:cNvPr id="5" name="Text Box 11">
            <a:extLst>
              <a:ext uri="{FF2B5EF4-FFF2-40B4-BE49-F238E27FC236}">
                <a16:creationId xmlns:a16="http://schemas.microsoft.com/office/drawing/2014/main" id="{DDFDBC47-C41D-BC47-FDF1-13F36BBD1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2" y="2226415"/>
            <a:ext cx="5150887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it-IT" altLang="it-IT" sz="1650" dirty="0">
                <a:latin typeface="+mn-lt"/>
              </a:rPr>
              <a:t>4. </a:t>
            </a:r>
            <a:r>
              <a:rPr lang="en-GB" altLang="it-IT" sz="1650" dirty="0">
                <a:latin typeface="+mn-lt"/>
                <a:cs typeface="Times New Roman" panose="02020603050405020304" pitchFamily="18" charset="0"/>
              </a:rPr>
              <a:t>x</a:t>
            </a:r>
            <a:r>
              <a:rPr lang="it-IT" altLang="it-IT" sz="1650" baseline="-25000" dirty="0" err="1">
                <a:latin typeface="+mn-lt"/>
                <a:cs typeface="Times New Roman" panose="02020603050405020304" pitchFamily="18" charset="0"/>
              </a:rPr>
              <a:t>i,k</a:t>
            </a:r>
            <a:r>
              <a:rPr lang="it-IT" altLang="it-IT" sz="1650" dirty="0">
                <a:latin typeface="+mn-lt"/>
              </a:rPr>
              <a:t>: </a:t>
            </a:r>
            <a:r>
              <a:rPr lang="it-IT" altLang="it-IT" sz="1650" dirty="0" err="1">
                <a:latin typeface="+mn-lt"/>
              </a:rPr>
              <a:t>predictor</a:t>
            </a:r>
            <a:r>
              <a:rPr lang="it-IT" altLang="it-IT" sz="1650" dirty="0">
                <a:latin typeface="+mn-lt"/>
              </a:rPr>
              <a:t> </a:t>
            </a:r>
            <a:r>
              <a:rPr lang="it-IT" altLang="it-IT" sz="1650" dirty="0" err="1">
                <a:latin typeface="+mn-lt"/>
              </a:rPr>
              <a:t>value</a:t>
            </a:r>
            <a:r>
              <a:rPr lang="it-IT" altLang="it-IT" sz="1650" dirty="0">
                <a:latin typeface="+mn-lt"/>
              </a:rPr>
              <a:t> of the </a:t>
            </a:r>
            <a:r>
              <a:rPr lang="it-IT" altLang="it-IT" sz="1650" dirty="0" err="1">
                <a:latin typeface="+mn-lt"/>
              </a:rPr>
              <a:t>unit</a:t>
            </a:r>
            <a:r>
              <a:rPr lang="it-IT" altLang="it-IT" sz="1650" dirty="0">
                <a:latin typeface="+mn-lt"/>
              </a:rPr>
              <a:t> k, i = 1,…,</a:t>
            </a:r>
            <a:r>
              <a:rPr lang="it-IT" altLang="it-IT" sz="1650" dirty="0" err="1">
                <a:latin typeface="+mn-lt"/>
              </a:rPr>
              <a:t>r</a:t>
            </a:r>
            <a:r>
              <a:rPr lang="it-IT" altLang="it-IT" sz="1650" dirty="0">
                <a:latin typeface="+mn-lt"/>
              </a:rPr>
              <a:t>; k=1,…N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40D8AE-BCA5-3C43-FBDB-B9C52A15C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014802"/>
              </p:ext>
            </p:extLst>
          </p:nvPr>
        </p:nvGraphicFramePr>
        <p:xfrm>
          <a:off x="5166359" y="2687612"/>
          <a:ext cx="674624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624">
                  <a:extLst>
                    <a:ext uri="{9D8B030D-6E8A-4147-A177-3AD203B41FA5}">
                      <a16:colId xmlns:a16="http://schemas.microsoft.com/office/drawing/2014/main" val="919901577"/>
                    </a:ext>
                  </a:extLst>
                </a:gridCol>
                <a:gridCol w="438912">
                  <a:extLst>
                    <a:ext uri="{9D8B030D-6E8A-4147-A177-3AD203B41FA5}">
                      <a16:colId xmlns:a16="http://schemas.microsoft.com/office/drawing/2014/main" val="489608386"/>
                    </a:ext>
                  </a:extLst>
                </a:gridCol>
                <a:gridCol w="719328">
                  <a:extLst>
                    <a:ext uri="{9D8B030D-6E8A-4147-A177-3AD203B41FA5}">
                      <a16:colId xmlns:a16="http://schemas.microsoft.com/office/drawing/2014/main" val="1164242370"/>
                    </a:ext>
                  </a:extLst>
                </a:gridCol>
                <a:gridCol w="707136">
                  <a:extLst>
                    <a:ext uri="{9D8B030D-6E8A-4147-A177-3AD203B41FA5}">
                      <a16:colId xmlns:a16="http://schemas.microsoft.com/office/drawing/2014/main" val="1334480335"/>
                    </a:ext>
                  </a:extLst>
                </a:gridCol>
                <a:gridCol w="646176">
                  <a:extLst>
                    <a:ext uri="{9D8B030D-6E8A-4147-A177-3AD203B41FA5}">
                      <a16:colId xmlns:a16="http://schemas.microsoft.com/office/drawing/2014/main" val="2770245771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3507252782"/>
                    </a:ext>
                  </a:extLst>
                </a:gridCol>
                <a:gridCol w="463296">
                  <a:extLst>
                    <a:ext uri="{9D8B030D-6E8A-4147-A177-3AD203B41FA5}">
                      <a16:colId xmlns:a16="http://schemas.microsoft.com/office/drawing/2014/main" val="3157028249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13575230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893173921"/>
                    </a:ext>
                  </a:extLst>
                </a:gridCol>
                <a:gridCol w="804672">
                  <a:extLst>
                    <a:ext uri="{9D8B030D-6E8A-4147-A177-3AD203B41FA5}">
                      <a16:colId xmlns:a16="http://schemas.microsoft.com/office/drawing/2014/main" val="480534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Predictors values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Fixed effects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275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83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21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F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264031"/>
                  </a:ext>
                </a:extLst>
              </a:tr>
              <a:tr h="1973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r>
                        <a:rPr lang="en-US" baseline="-25000" dirty="0"/>
                        <a:t>n-1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1,n-1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r,n-1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𝜷</a:t>
                      </a:r>
                      <a:r>
                        <a:rPr lang="en-US" baseline="-250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ℇ</a:t>
                      </a:r>
                      <a:r>
                        <a:rPr lang="en-US" baseline="-25000" dirty="0"/>
                        <a:t>n-1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82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/>
                        <a:t>y</a:t>
                      </a:r>
                      <a:r>
                        <a:rPr lang="en-US" baseline="-25000" dirty="0" err="1"/>
                        <a:t>n</a:t>
                      </a:r>
                      <a:endParaRPr lang="en-US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-25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1,n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-25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</a:t>
                      </a:r>
                      <a:r>
                        <a:rPr lang="en-US" baseline="-25000" dirty="0" err="1"/>
                        <a:t>r,n</a:t>
                      </a:r>
                      <a:endParaRPr lang="en-US" baseline="-25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ℇ</a:t>
                      </a:r>
                      <a:r>
                        <a:rPr lang="en-US" baseline="-25000" dirty="0" err="1"/>
                        <a:t>n</a:t>
                      </a:r>
                      <a:endParaRPr lang="en-US" baseline="-25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66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DACEBA-3504-12F1-2C25-2994F08F1BC4}"/>
              </a:ext>
            </a:extLst>
          </p:cNvPr>
          <p:cNvSpPr txBox="1"/>
          <p:nvPr/>
        </p:nvSpPr>
        <p:spPr>
          <a:xfrm>
            <a:off x="8644128" y="2250799"/>
            <a:ext cx="326745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Using language of matrices:</a:t>
            </a:r>
          </a:p>
        </p:txBody>
      </p:sp>
    </p:spTree>
    <p:extLst>
      <p:ext uri="{BB962C8B-B14F-4D97-AF65-F5344CB8AC3E}">
        <p14:creationId xmlns:p14="http://schemas.microsoft.com/office/powerpoint/2010/main" val="41552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E7382-0AC9-1197-872D-F6280BD4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7B1EF1-56ED-13A2-8608-207212D4D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C0A79-95A4-3566-04D5-17FC6D2D7BFC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5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DB5E30-E4C6-BA2D-C22C-724C6767A1EE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Hypothesis testing in R: single predictor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EECF6-E969-6389-4EC3-3F4A568E36A3}"/>
              </a:ext>
            </a:extLst>
          </p:cNvPr>
          <p:cNvSpPr txBox="1"/>
          <p:nvPr/>
        </p:nvSpPr>
        <p:spPr>
          <a:xfrm>
            <a:off x="231648" y="1060704"/>
            <a:ext cx="157276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head(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DA49054-3F35-D3D9-4F4E-9BB644337D85}"/>
              </a:ext>
            </a:extLst>
          </p:cNvPr>
          <p:cNvGraphicFramePr>
            <a:graphicFrameLocks noGrp="1"/>
          </p:cNvGraphicFramePr>
          <p:nvPr/>
        </p:nvGraphicFramePr>
        <p:xfrm>
          <a:off x="231648" y="1473879"/>
          <a:ext cx="11680950" cy="26988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3184">
                  <a:extLst>
                    <a:ext uri="{9D8B030D-6E8A-4147-A177-3AD203B41FA5}">
                      <a16:colId xmlns:a16="http://schemas.microsoft.com/office/drawing/2014/main" val="28163435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8779542"/>
                    </a:ext>
                  </a:extLst>
                </a:gridCol>
                <a:gridCol w="2170176">
                  <a:extLst>
                    <a:ext uri="{9D8B030D-6E8A-4147-A177-3AD203B41FA5}">
                      <a16:colId xmlns:a16="http://schemas.microsoft.com/office/drawing/2014/main" val="1655857526"/>
                    </a:ext>
                  </a:extLst>
                </a:gridCol>
                <a:gridCol w="2109216">
                  <a:extLst>
                    <a:ext uri="{9D8B030D-6E8A-4147-A177-3AD203B41FA5}">
                      <a16:colId xmlns:a16="http://schemas.microsoft.com/office/drawing/2014/main" val="2464054937"/>
                    </a:ext>
                  </a:extLst>
                </a:gridCol>
                <a:gridCol w="4024374">
                  <a:extLst>
                    <a:ext uri="{9D8B030D-6E8A-4147-A177-3AD203B41FA5}">
                      <a16:colId xmlns:a16="http://schemas.microsoft.com/office/drawing/2014/main" val="3281653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IDmouse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 (months)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Weight (grams)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Tumour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Volume (mm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48628"/>
                  </a:ext>
                </a:extLst>
              </a:tr>
              <a:tr h="473793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Key1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F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8.9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93.1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160.8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92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Key2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F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9.3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95.1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132.8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531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Key3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F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11.0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83.8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128.1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641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Key4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F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5.0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82.2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151.9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657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Key5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 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2.9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83.7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150.5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222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Key6</a:t>
                      </a:r>
                    </a:p>
                  </a:txBody>
                  <a:tcPr marL="47625" marR="47625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M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5.5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effectLst/>
                        </a:rPr>
                        <a:t>114.2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effectLst/>
                        </a:rPr>
                        <a:t>154.0</a:t>
                      </a:r>
                    </a:p>
                  </a:txBody>
                  <a:tcPr marL="47625" marR="47625" marT="38100" marB="3810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13572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4D02364-AE87-91EE-C7D0-DA779F708CEB}"/>
              </a:ext>
            </a:extLst>
          </p:cNvPr>
          <p:cNvSpPr txBox="1"/>
          <p:nvPr/>
        </p:nvSpPr>
        <p:spPr>
          <a:xfrm>
            <a:off x="231648" y="4259008"/>
            <a:ext cx="7303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8756C-0B6E-775D-BBD8-C57268833F94}"/>
              </a:ext>
            </a:extLst>
          </p:cNvPr>
          <p:cNvSpPr txBox="1"/>
          <p:nvPr/>
        </p:nvSpPr>
        <p:spPr>
          <a:xfrm>
            <a:off x="213360" y="4616576"/>
            <a:ext cx="7303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70E524-9904-CAF6-A622-040600F2F709}"/>
              </a:ext>
            </a:extLst>
          </p:cNvPr>
          <p:cNvSpPr/>
          <p:nvPr/>
        </p:nvSpPr>
        <p:spPr>
          <a:xfrm>
            <a:off x="803143" y="5029340"/>
            <a:ext cx="10969758" cy="172628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Coefficients: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			Estimate 	Std. Error 	t value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(&gt;|t|)    </a:t>
            </a:r>
          </a:p>
          <a:p>
            <a:r>
              <a:rPr lang="en-US" dirty="0">
                <a:solidFill>
                  <a:schemeClr val="tx1"/>
                </a:solidFill>
              </a:rPr>
              <a:t>(Intercept) 		133.6318    	22.5550   	5.925 		</a:t>
            </a:r>
            <a:r>
              <a:rPr lang="en-US" dirty="0">
                <a:solidFill>
                  <a:schemeClr val="accent1"/>
                </a:solidFill>
              </a:rPr>
              <a:t>4.88e-08 ***</a:t>
            </a:r>
          </a:p>
          <a:p>
            <a:r>
              <a:rPr lang="en-US" dirty="0">
                <a:solidFill>
                  <a:schemeClr val="tx1"/>
                </a:solidFill>
              </a:rPr>
              <a:t>sex M          		5.3824     	5.5175   		0.976    		</a:t>
            </a:r>
            <a:r>
              <a:rPr lang="en-US" dirty="0">
                <a:solidFill>
                  <a:schemeClr val="accent1"/>
                </a:solidFill>
              </a:rPr>
              <a:t>0.332</a:t>
            </a:r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age           		0.2296     	0.8733   		0.263    		</a:t>
            </a:r>
            <a:r>
              <a:rPr lang="en-US" dirty="0">
                <a:solidFill>
                  <a:schemeClr val="accent1"/>
                </a:solidFill>
              </a:rPr>
              <a:t>0.793</a:t>
            </a:r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weight        		0.1285     	0.2403   		0.535    		</a:t>
            </a:r>
            <a:r>
              <a:rPr lang="en-US" dirty="0">
                <a:solidFill>
                  <a:schemeClr val="accent1"/>
                </a:solidFill>
              </a:rPr>
              <a:t>0.594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80A57-74F7-B1EA-B899-A7916498AF5F}"/>
              </a:ext>
            </a:extLst>
          </p:cNvPr>
          <p:cNvSpPr txBox="1"/>
          <p:nvPr/>
        </p:nvSpPr>
        <p:spPr>
          <a:xfrm>
            <a:off x="238692" y="5236677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8164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11C6E-A437-C57E-6D29-38D58F56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93D6E7-4E87-13A0-CD2B-D1FA3CB61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B550D-B462-A82C-0A1A-31A68815E1B4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6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E9A921-556E-28FF-23F5-AE91E240096F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/>
              <a:t>Hypothesis testing in R: combined predictors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9627F-F444-9A6F-9326-6B23FC1B3C33}"/>
              </a:ext>
            </a:extLst>
          </p:cNvPr>
          <p:cNvSpPr txBox="1"/>
          <p:nvPr/>
        </p:nvSpPr>
        <p:spPr>
          <a:xfrm>
            <a:off x="231648" y="1087171"/>
            <a:ext cx="86266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multcomp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EB65B-B3BD-7E69-1255-9A9BE5A57256}"/>
              </a:ext>
            </a:extLst>
          </p:cNvPr>
          <p:cNvSpPr txBox="1"/>
          <p:nvPr/>
        </p:nvSpPr>
        <p:spPr>
          <a:xfrm>
            <a:off x="241936" y="1916228"/>
            <a:ext cx="7303008" cy="13914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 </a:t>
            </a:r>
            <a:r>
              <a:rPr lang="en-US" dirty="0" err="1"/>
              <a:t>mComb</a:t>
            </a:r>
            <a:r>
              <a:rPr lang="en-US" dirty="0"/>
              <a:t> = </a:t>
            </a:r>
            <a:r>
              <a:rPr lang="en-US" dirty="0">
                <a:solidFill>
                  <a:srgbClr val="0000FF"/>
                </a:solidFill>
              </a:rPr>
              <a:t>matrix</a:t>
            </a:r>
            <a:r>
              <a:rPr lang="en-US" dirty="0"/>
              <a:t>(0, </a:t>
            </a:r>
            <a:r>
              <a:rPr lang="en-US" dirty="0" err="1"/>
              <a:t>nrow</a:t>
            </a:r>
            <a:r>
              <a:rPr lang="en-US" dirty="0"/>
              <a:t>=2, </a:t>
            </a:r>
            <a:r>
              <a:rPr lang="en-US" dirty="0" err="1"/>
              <a:t>ncol</a:t>
            </a:r>
            <a:r>
              <a:rPr lang="en-US" dirty="0"/>
              <a:t>=4)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mComb</a:t>
            </a:r>
            <a:r>
              <a:rPr lang="en-US" dirty="0"/>
              <a:t>[1,1] = 1; </a:t>
            </a:r>
            <a:r>
              <a:rPr lang="en-US" dirty="0" err="1"/>
              <a:t>mComb</a:t>
            </a:r>
            <a:r>
              <a:rPr lang="en-US" dirty="0"/>
              <a:t>[1,3] = -1; </a:t>
            </a:r>
            <a:r>
              <a:rPr lang="en-US" dirty="0" err="1"/>
              <a:t>mComb</a:t>
            </a:r>
            <a:r>
              <a:rPr lang="en-US" dirty="0"/>
              <a:t>[2,4] = 1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tumVol.glht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glht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, </a:t>
            </a:r>
            <a:r>
              <a:rPr lang="en-US" dirty="0" err="1"/>
              <a:t>linfct</a:t>
            </a:r>
            <a:r>
              <a:rPr lang="en-US" dirty="0"/>
              <a:t> = </a:t>
            </a:r>
            <a:r>
              <a:rPr lang="en-US" dirty="0" err="1"/>
              <a:t>mComb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tumVol.ghlt</a:t>
            </a:r>
            <a:r>
              <a:rPr lang="en-US" dirty="0"/>
              <a:t>, test = adjusted("none"))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8189411-33F2-90E7-4DF1-F482708538E8}"/>
              </a:ext>
            </a:extLst>
          </p:cNvPr>
          <p:cNvSpPr/>
          <p:nvPr/>
        </p:nvSpPr>
        <p:spPr>
          <a:xfrm>
            <a:off x="803143" y="3672029"/>
            <a:ext cx="10969758" cy="22291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Linear Hypotheses: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     			Estimate 	Std. Error 	t value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(&gt;|t|)   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== 0 			133.4021    	22.7385   	5.867 		</a:t>
            </a:r>
            <a:r>
              <a:rPr lang="en-US" dirty="0">
                <a:solidFill>
                  <a:schemeClr val="accent1"/>
                </a:solidFill>
              </a:rPr>
              <a:t>6.31e-08 ***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2 == 0   			0.1285     	0.2403   		0.535    		</a:t>
            </a:r>
            <a:r>
              <a:rPr lang="en-US" dirty="0">
                <a:solidFill>
                  <a:schemeClr val="accent1"/>
                </a:solidFill>
              </a:rPr>
              <a:t>0.594</a:t>
            </a:r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---</a:t>
            </a:r>
          </a:p>
          <a:p>
            <a:r>
              <a:rPr lang="en-US" dirty="0" err="1">
                <a:solidFill>
                  <a:schemeClr val="tx1"/>
                </a:solidFill>
              </a:rPr>
              <a:t>Signif</a:t>
            </a:r>
            <a:r>
              <a:rPr lang="en-US" dirty="0">
                <a:solidFill>
                  <a:schemeClr val="tx1"/>
                </a:solidFill>
              </a:rPr>
              <a:t>. codes:  0 ‘***’ 0.001 ‘**’ 0.01 ‘*’ 0.05 ‘.’ 0.1 ‘ ’ 1</a:t>
            </a:r>
          </a:p>
          <a:p>
            <a:r>
              <a:rPr lang="en-US" dirty="0">
                <a:solidFill>
                  <a:schemeClr val="tx1"/>
                </a:solidFill>
              </a:rPr>
              <a:t>(Adjusted p values reported -- none method)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464CC-CC72-DAB2-EC47-6DF97AA1CE3E}"/>
              </a:ext>
            </a:extLst>
          </p:cNvPr>
          <p:cNvSpPr txBox="1"/>
          <p:nvPr/>
        </p:nvSpPr>
        <p:spPr>
          <a:xfrm>
            <a:off x="238692" y="4136541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8B17B-770A-82D2-073B-7C969E61ACFD}"/>
              </a:ext>
            </a:extLst>
          </p:cNvPr>
          <p:cNvSpPr txBox="1"/>
          <p:nvPr/>
        </p:nvSpPr>
        <p:spPr>
          <a:xfrm>
            <a:off x="241170" y="1453889"/>
            <a:ext cx="86170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890A96-A5E6-5CF9-7CEF-9057760F219A}"/>
              </a:ext>
            </a:extLst>
          </p:cNvPr>
          <p:cNvSpPr txBox="1"/>
          <p:nvPr/>
        </p:nvSpPr>
        <p:spPr>
          <a:xfrm>
            <a:off x="1028699" y="5901187"/>
            <a:ext cx="544353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Hypotheses to test:  	1) 𝛃</a:t>
            </a:r>
            <a:r>
              <a:rPr lang="en-US" baseline="-25000" dirty="0"/>
              <a:t>INTERCEPT</a:t>
            </a:r>
            <a:r>
              <a:rPr lang="en-US" dirty="0"/>
              <a:t> - 𝛃</a:t>
            </a:r>
            <a:r>
              <a:rPr lang="en-US" baseline="-25000" dirty="0"/>
              <a:t>age</a:t>
            </a:r>
            <a:r>
              <a:rPr lang="en-US" dirty="0"/>
              <a:t> = 0</a:t>
            </a:r>
          </a:p>
          <a:p>
            <a:r>
              <a:rPr lang="en-US" dirty="0"/>
              <a:t>		    	2) 𝛃</a:t>
            </a:r>
            <a:r>
              <a:rPr lang="en-US" baseline="-25000" dirty="0"/>
              <a:t>weight</a:t>
            </a:r>
            <a:r>
              <a:rPr lang="en-US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44708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83B7-C964-3760-8D87-E75831F80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6383AE-AA34-076C-2068-190635576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46C19-503D-C742-FC40-3E458F192B36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7</a:t>
            </a:fld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C4D076-5EE6-1344-5A21-AE7DCA24ED3D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900" b="1" dirty="0"/>
              <a:t>Hypothesis testing in R: combined hypotheses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CA0CDD-99EA-EF20-8828-C75DB85F5019}"/>
              </a:ext>
            </a:extLst>
          </p:cNvPr>
          <p:cNvSpPr txBox="1"/>
          <p:nvPr/>
        </p:nvSpPr>
        <p:spPr>
          <a:xfrm>
            <a:off x="231648" y="1087171"/>
            <a:ext cx="86266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fittedModel1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CF621-823D-D8D7-258E-BE503E62FF95}"/>
              </a:ext>
            </a:extLst>
          </p:cNvPr>
          <p:cNvSpPr txBox="1"/>
          <p:nvPr/>
        </p:nvSpPr>
        <p:spPr>
          <a:xfrm>
            <a:off x="213360" y="1816214"/>
            <a:ext cx="730300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anova</a:t>
            </a:r>
            <a:r>
              <a:rPr lang="en-US" dirty="0"/>
              <a:t>(fittedModel2, fittedModel1)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0742477-96E5-50C5-5845-07B9A0C54660}"/>
              </a:ext>
            </a:extLst>
          </p:cNvPr>
          <p:cNvSpPr/>
          <p:nvPr/>
        </p:nvSpPr>
        <p:spPr>
          <a:xfrm>
            <a:off x="803143" y="2443297"/>
            <a:ext cx="10969758" cy="22291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Analysis of Variance Table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Model 1: </a:t>
            </a:r>
            <a:r>
              <a:rPr lang="en-US" dirty="0" err="1">
                <a:solidFill>
                  <a:schemeClr val="tx1"/>
                </a:solidFill>
              </a:rPr>
              <a:t>tumourVolume</a:t>
            </a:r>
            <a:r>
              <a:rPr lang="en-US" dirty="0">
                <a:solidFill>
                  <a:schemeClr val="tx1"/>
                </a:solidFill>
              </a:rPr>
              <a:t> ~ sex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Model 2: </a:t>
            </a:r>
            <a:r>
              <a:rPr lang="en-US" dirty="0" err="1">
                <a:solidFill>
                  <a:schemeClr val="tx1"/>
                </a:solidFill>
              </a:rPr>
              <a:t>tumourVolume</a:t>
            </a:r>
            <a:r>
              <a:rPr lang="en-US" dirty="0">
                <a:solidFill>
                  <a:schemeClr val="tx1"/>
                </a:solidFill>
              </a:rPr>
              <a:t> ~ sex + age + weight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	</a:t>
            </a:r>
            <a:r>
              <a:rPr lang="en-US" dirty="0" err="1">
                <a:solidFill>
                  <a:schemeClr val="tx1"/>
                </a:solidFill>
              </a:rPr>
              <a:t>Res.Df</a:t>
            </a:r>
            <a:r>
              <a:rPr lang="en-US" dirty="0">
                <a:solidFill>
                  <a:schemeClr val="tx1"/>
                </a:solidFill>
              </a:rPr>
              <a:t>   		RSS 	</a:t>
            </a:r>
            <a:r>
              <a:rPr lang="en-US" dirty="0" err="1">
                <a:solidFill>
                  <a:schemeClr val="tx1"/>
                </a:solidFill>
              </a:rPr>
              <a:t>Df</a:t>
            </a:r>
            <a:r>
              <a:rPr lang="en-US" dirty="0">
                <a:solidFill>
                  <a:schemeClr val="tx1"/>
                </a:solidFill>
              </a:rPr>
              <a:t> 	Sum of Sq      	F</a:t>
            </a:r>
            <a:r>
              <a:rPr lang="en-US" b="1" dirty="0">
                <a:solidFill>
                  <a:schemeClr val="tx1"/>
                </a:solidFill>
              </a:rPr>
              <a:t> 	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(&gt;F)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    	98 		67337                          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2     	96 		67053  	2    	284.04 		0.2033 		</a:t>
            </a:r>
            <a:r>
              <a:rPr lang="en-US" dirty="0">
                <a:solidFill>
                  <a:schemeClr val="accent1"/>
                </a:solidFill>
              </a:rPr>
              <a:t>0.8164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5B178-E886-B94A-8064-9D4AFF289CAB}"/>
              </a:ext>
            </a:extLst>
          </p:cNvPr>
          <p:cNvSpPr txBox="1"/>
          <p:nvPr/>
        </p:nvSpPr>
        <p:spPr>
          <a:xfrm>
            <a:off x="238692" y="2907809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95971-03D9-CE0B-151F-E957A30551E1}"/>
              </a:ext>
            </a:extLst>
          </p:cNvPr>
          <p:cNvSpPr txBox="1"/>
          <p:nvPr/>
        </p:nvSpPr>
        <p:spPr>
          <a:xfrm>
            <a:off x="241170" y="1453889"/>
            <a:ext cx="86266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fittedModel2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E925-707D-C693-3F77-B1DD5475B357}"/>
              </a:ext>
            </a:extLst>
          </p:cNvPr>
          <p:cNvSpPr txBox="1"/>
          <p:nvPr/>
        </p:nvSpPr>
        <p:spPr>
          <a:xfrm>
            <a:off x="1028700" y="4672455"/>
            <a:ext cx="464343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Hypothesis to test: 	𝛃</a:t>
            </a:r>
            <a:r>
              <a:rPr lang="en-US" baseline="-25000" dirty="0"/>
              <a:t>age</a:t>
            </a:r>
            <a:r>
              <a:rPr lang="en-US" dirty="0"/>
              <a:t> = 𝛃</a:t>
            </a:r>
            <a:r>
              <a:rPr lang="en-US" baseline="-25000" dirty="0"/>
              <a:t>weight</a:t>
            </a:r>
            <a:r>
              <a:rPr lang="en-US" dirty="0"/>
              <a:t> = 0 </a:t>
            </a:r>
          </a:p>
        </p:txBody>
      </p:sp>
    </p:spTree>
    <p:extLst>
      <p:ext uri="{BB962C8B-B14F-4D97-AF65-F5344CB8AC3E}">
        <p14:creationId xmlns:p14="http://schemas.microsoft.com/office/powerpoint/2010/main" val="429042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23168-87D9-B282-4BD8-A8E195132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87297B-E573-BBC9-87EC-3A38D88305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b="1" dirty="0">
                <a:latin typeface="+mj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12BA3B-FEEC-08FC-5E60-9AC4856082DB}"/>
              </a:ext>
            </a:extLst>
          </p:cNvPr>
          <p:cNvSpPr txBox="1">
            <a:spLocks/>
          </p:cNvSpPr>
          <p:nvPr/>
        </p:nvSpPr>
        <p:spPr>
          <a:xfrm>
            <a:off x="11315700" y="273599"/>
            <a:ext cx="5969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026CF-5451-E147-A0D7-3E353FF6C83D}" type="slidenum">
              <a:rPr lang="en-US" sz="1400" smtClean="0"/>
              <a:pPr/>
              <a:t>8</a:t>
            </a:fld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D972B-81D8-2162-C53F-EB6314D81AB2}"/>
              </a:ext>
            </a:extLst>
          </p:cNvPr>
          <p:cNvSpPr txBox="1"/>
          <p:nvPr/>
        </p:nvSpPr>
        <p:spPr>
          <a:xfrm>
            <a:off x="231648" y="1087171"/>
            <a:ext cx="86266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library</a:t>
            </a:r>
            <a:r>
              <a:rPr lang="en-US" dirty="0"/>
              <a:t>(</a:t>
            </a:r>
            <a:r>
              <a:rPr lang="en-US" dirty="0" err="1"/>
              <a:t>multcomp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E2704-EE28-0577-BFA2-8E46E3A40B87}"/>
              </a:ext>
            </a:extLst>
          </p:cNvPr>
          <p:cNvSpPr txBox="1"/>
          <p:nvPr/>
        </p:nvSpPr>
        <p:spPr>
          <a:xfrm>
            <a:off x="241936" y="1916228"/>
            <a:ext cx="7303008" cy="13914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&gt; </a:t>
            </a:r>
            <a:r>
              <a:rPr lang="en-US" dirty="0" err="1"/>
              <a:t>mComb</a:t>
            </a:r>
            <a:r>
              <a:rPr lang="en-US" dirty="0"/>
              <a:t> = </a:t>
            </a:r>
            <a:r>
              <a:rPr lang="en-US" dirty="0">
                <a:solidFill>
                  <a:srgbClr val="0000FF"/>
                </a:solidFill>
              </a:rPr>
              <a:t>matrix</a:t>
            </a:r>
            <a:r>
              <a:rPr lang="en-US" dirty="0"/>
              <a:t>(0, </a:t>
            </a:r>
            <a:r>
              <a:rPr lang="en-US" dirty="0" err="1"/>
              <a:t>nrow</a:t>
            </a:r>
            <a:r>
              <a:rPr lang="en-US" dirty="0"/>
              <a:t>=2, </a:t>
            </a:r>
            <a:r>
              <a:rPr lang="en-US" dirty="0" err="1"/>
              <a:t>ncol</a:t>
            </a:r>
            <a:r>
              <a:rPr lang="en-US" dirty="0"/>
              <a:t>=4)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mComb</a:t>
            </a:r>
            <a:r>
              <a:rPr lang="en-US" dirty="0"/>
              <a:t>[1,1] = 1; </a:t>
            </a:r>
            <a:r>
              <a:rPr lang="en-US" dirty="0" err="1"/>
              <a:t>mComb</a:t>
            </a:r>
            <a:r>
              <a:rPr lang="en-US" dirty="0"/>
              <a:t>[1,3] = -1; </a:t>
            </a:r>
            <a:r>
              <a:rPr lang="en-US" dirty="0" err="1"/>
              <a:t>mComb</a:t>
            </a:r>
            <a:r>
              <a:rPr lang="en-US" dirty="0"/>
              <a:t>[2,4] = 1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tumVol.glht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glht</a:t>
            </a:r>
            <a:r>
              <a:rPr lang="en-US" dirty="0"/>
              <a:t>(</a:t>
            </a:r>
            <a:r>
              <a:rPr lang="en-US" dirty="0" err="1"/>
              <a:t>fittedModel</a:t>
            </a:r>
            <a:r>
              <a:rPr lang="en-US" dirty="0"/>
              <a:t>, </a:t>
            </a:r>
            <a:r>
              <a:rPr lang="en-US" dirty="0" err="1"/>
              <a:t>linfct</a:t>
            </a:r>
            <a:r>
              <a:rPr lang="en-US" dirty="0"/>
              <a:t> = </a:t>
            </a:r>
            <a:r>
              <a:rPr lang="en-US" dirty="0" err="1"/>
              <a:t>mComb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</a:rPr>
              <a:t>summary</a:t>
            </a:r>
            <a:r>
              <a:rPr lang="en-US" dirty="0"/>
              <a:t>(</a:t>
            </a:r>
            <a:r>
              <a:rPr lang="en-US" dirty="0" err="1"/>
              <a:t>tumVol.ghlt</a:t>
            </a:r>
            <a:r>
              <a:rPr lang="en-US" dirty="0"/>
              <a:t>, test = </a:t>
            </a:r>
            <a:r>
              <a:rPr lang="en-US" dirty="0" err="1"/>
              <a:t>Ftest</a:t>
            </a:r>
            <a:r>
              <a:rPr lang="en-US" dirty="0"/>
              <a:t>())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DABCC1-5201-3D1F-4A60-421E0AA6B1EB}"/>
              </a:ext>
            </a:extLst>
          </p:cNvPr>
          <p:cNvSpPr/>
          <p:nvPr/>
        </p:nvSpPr>
        <p:spPr>
          <a:xfrm>
            <a:off x="803143" y="3386276"/>
            <a:ext cx="10969758" cy="255732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Linear Hypotheses: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     		Estimate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== 0 		133.4021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2 == 0   		0.1285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Global Test: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      		F 	DF1 DF2   	</a:t>
            </a:r>
            <a:r>
              <a:rPr lang="en-US" b="1" dirty="0" err="1">
                <a:solidFill>
                  <a:schemeClr val="tx1"/>
                </a:solidFill>
              </a:rPr>
              <a:t>Pr</a:t>
            </a:r>
            <a:r>
              <a:rPr lang="en-US" b="1" dirty="0">
                <a:solidFill>
                  <a:schemeClr val="tx1"/>
                </a:solidFill>
              </a:rPr>
              <a:t>(&gt;F)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</a:rPr>
              <a:t>1 		126.4   	2  96 		</a:t>
            </a:r>
            <a:r>
              <a:rPr lang="en-US" dirty="0">
                <a:solidFill>
                  <a:schemeClr val="accent1"/>
                </a:solidFill>
              </a:rPr>
              <a:t>1.285e-27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C9808-E3B3-042A-C403-F30EDC35CF46}"/>
              </a:ext>
            </a:extLst>
          </p:cNvPr>
          <p:cNvSpPr txBox="1"/>
          <p:nvPr/>
        </p:nvSpPr>
        <p:spPr>
          <a:xfrm>
            <a:off x="238692" y="4007953"/>
            <a:ext cx="553998" cy="1221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474720-DA59-A722-4BC3-E22569DE3EA5}"/>
              </a:ext>
            </a:extLst>
          </p:cNvPr>
          <p:cNvSpPr txBox="1"/>
          <p:nvPr/>
        </p:nvSpPr>
        <p:spPr>
          <a:xfrm>
            <a:off x="241170" y="1453889"/>
            <a:ext cx="86170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&gt;</a:t>
            </a:r>
            <a:r>
              <a:rPr lang="en-US" dirty="0"/>
              <a:t> </a:t>
            </a:r>
            <a:r>
              <a:rPr lang="en-US" dirty="0" err="1"/>
              <a:t>fittedModel</a:t>
            </a:r>
            <a:r>
              <a:rPr lang="en-US" dirty="0"/>
              <a:t> = </a:t>
            </a:r>
            <a:r>
              <a:rPr lang="en-US" dirty="0" err="1">
                <a:solidFill>
                  <a:srgbClr val="0000FF"/>
                </a:solidFill>
              </a:rPr>
              <a:t>lm</a:t>
            </a:r>
            <a:r>
              <a:rPr lang="en-US" dirty="0"/>
              <a:t>(</a:t>
            </a:r>
            <a:r>
              <a:rPr lang="en-US" i="1" dirty="0" err="1">
                <a:latin typeface="American Typewriter" panose="02090604020004020304" pitchFamily="18" charset="77"/>
              </a:rPr>
              <a:t>tumourVolume</a:t>
            </a:r>
            <a:r>
              <a:rPr lang="en-US" dirty="0"/>
              <a:t> ~ </a:t>
            </a:r>
            <a:r>
              <a:rPr lang="en-US" i="1" dirty="0">
                <a:latin typeface="American Typewriter" panose="02090604020004020304" pitchFamily="18" charset="77"/>
              </a:rPr>
              <a:t>sex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age</a:t>
            </a:r>
            <a:r>
              <a:rPr lang="en-US" dirty="0"/>
              <a:t> + </a:t>
            </a:r>
            <a:r>
              <a:rPr lang="en-US" i="1" dirty="0">
                <a:latin typeface="American Typewriter" panose="02090604020004020304" pitchFamily="18" charset="77"/>
              </a:rPr>
              <a:t>weight</a:t>
            </a:r>
            <a:r>
              <a:rPr lang="en-US" dirty="0"/>
              <a:t>, data=</a:t>
            </a:r>
            <a:r>
              <a:rPr lang="en-US" i="1" dirty="0" err="1">
                <a:latin typeface="American Typewriter" panose="02090604020004020304" pitchFamily="18" charset="77"/>
              </a:rPr>
              <a:t>dSet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73E39C-36C8-970B-DAB4-26F99108090F}"/>
              </a:ext>
            </a:extLst>
          </p:cNvPr>
          <p:cNvSpPr txBox="1"/>
          <p:nvPr/>
        </p:nvSpPr>
        <p:spPr>
          <a:xfrm>
            <a:off x="1028698" y="6015487"/>
            <a:ext cx="672941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Hypothesis to test: 𝛃</a:t>
            </a:r>
            <a:r>
              <a:rPr lang="en-US" baseline="-25000" dirty="0"/>
              <a:t>INTERCEPT</a:t>
            </a:r>
            <a:r>
              <a:rPr lang="en-US" dirty="0"/>
              <a:t> - 𝛃</a:t>
            </a:r>
            <a:r>
              <a:rPr lang="en-US" baseline="-25000" dirty="0"/>
              <a:t>age</a:t>
            </a:r>
            <a:r>
              <a:rPr lang="en-US" dirty="0"/>
              <a:t> = 0 	</a:t>
            </a:r>
            <a:r>
              <a:rPr lang="en-US" b="1" dirty="0"/>
              <a:t>and</a:t>
            </a:r>
            <a:r>
              <a:rPr lang="en-US" dirty="0"/>
              <a:t> 	𝛃</a:t>
            </a:r>
            <a:r>
              <a:rPr lang="en-US" baseline="-25000" dirty="0"/>
              <a:t>weight</a:t>
            </a:r>
            <a:r>
              <a:rPr lang="en-US" dirty="0"/>
              <a:t> = 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FD4C791-46D8-BC02-1FE6-079B720A33A8}"/>
              </a:ext>
            </a:extLst>
          </p:cNvPr>
          <p:cNvSpPr txBox="1">
            <a:spLocks/>
          </p:cNvSpPr>
          <p:nvPr/>
        </p:nvSpPr>
        <p:spPr>
          <a:xfrm>
            <a:off x="-439" y="8407"/>
            <a:ext cx="12192000" cy="778999"/>
          </a:xfrm>
          <a:noFill/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F37 Hybrid Medium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en-US" sz="4700" b="1" dirty="0"/>
              <a:t>Hypothesis testing in R: combined hypo. &amp; pred.</a:t>
            </a:r>
          </a:p>
        </p:txBody>
      </p:sp>
    </p:spTree>
    <p:extLst>
      <p:ext uri="{BB962C8B-B14F-4D97-AF65-F5344CB8AC3E}">
        <p14:creationId xmlns:p14="http://schemas.microsoft.com/office/powerpoint/2010/main" val="31104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229CC-4DDE-3C17-6622-62AF1135C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F03869-8AF1-D8B7-6E5C-9C3DFFB21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6" y="16648"/>
            <a:ext cx="12192000" cy="77899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000" b="1" dirty="0"/>
              <a:t>Diagnostics: residuals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6A8D3A-1717-0924-8614-F08B9DF0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342" y="71133"/>
            <a:ext cx="4363257" cy="4363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D41C37-6E0D-58D6-6843-AD640B5CE8D3}"/>
              </a:ext>
            </a:extLst>
          </p:cNvPr>
          <p:cNvSpPr txBox="1"/>
          <p:nvPr/>
        </p:nvSpPr>
        <p:spPr>
          <a:xfrm>
            <a:off x="152401" y="1996954"/>
            <a:ext cx="3341913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Shapiro-Wilk normality test</a:t>
            </a:r>
          </a:p>
          <a:p>
            <a:endParaRPr lang="en-US" sz="1500" dirty="0"/>
          </a:p>
          <a:p>
            <a:r>
              <a:rPr lang="en-US" sz="1500" dirty="0"/>
              <a:t>data:  </a:t>
            </a:r>
            <a:r>
              <a:rPr lang="en-US" sz="1500" dirty="0" err="1"/>
              <a:t>dSet$resid</a:t>
            </a:r>
            <a:endParaRPr lang="en-US" sz="1500" dirty="0"/>
          </a:p>
          <a:p>
            <a:r>
              <a:rPr lang="en-US" sz="1500" dirty="0"/>
              <a:t>W = 0.97324, p-value = 0.3119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E8F04A-8100-EBDA-0CC3-2033791F1A38}"/>
              </a:ext>
            </a:extLst>
          </p:cNvPr>
          <p:cNvSpPr txBox="1"/>
          <p:nvPr/>
        </p:nvSpPr>
        <p:spPr>
          <a:xfrm>
            <a:off x="141515" y="3337787"/>
            <a:ext cx="4806042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Bartlett test of homogeneity of variances</a:t>
            </a:r>
          </a:p>
          <a:p>
            <a:endParaRPr lang="en-US" sz="1500" dirty="0"/>
          </a:p>
          <a:p>
            <a:r>
              <a:rPr lang="en-US" sz="1500" dirty="0"/>
              <a:t>data:  resid by Predictor</a:t>
            </a:r>
          </a:p>
          <a:p>
            <a:r>
              <a:rPr lang="en-US" sz="1500" dirty="0"/>
              <a:t>Bartlett's K-squared = 1.5374, </a:t>
            </a:r>
            <a:r>
              <a:rPr lang="en-US" sz="1500" dirty="0" err="1"/>
              <a:t>df</a:t>
            </a:r>
            <a:r>
              <a:rPr lang="en-US" sz="1500" dirty="0"/>
              <a:t> = 1, p-value = 0.215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60FF5-0262-CD4F-BA40-E7992FF9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479" y="953242"/>
            <a:ext cx="3986212" cy="2989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681144-219A-6393-C5CE-4440A0D4073A}"/>
              </a:ext>
            </a:extLst>
          </p:cNvPr>
          <p:cNvSpPr txBox="1"/>
          <p:nvPr/>
        </p:nvSpPr>
        <p:spPr>
          <a:xfrm>
            <a:off x="163282" y="4918989"/>
            <a:ext cx="118871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Assumptions of normality and homoscedasticity </a:t>
            </a:r>
            <a:r>
              <a:rPr lang="en-US" sz="2800" b="1" dirty="0"/>
              <a:t>must be satisfied</a:t>
            </a:r>
            <a:r>
              <a:rPr lang="en-US" sz="2800" dirty="0"/>
              <a:t> by residuals, overall and by each single level (e.g. residuals at female level) or combined levels (e.g. residuals at female level and weight below 90 grams)</a:t>
            </a:r>
          </a:p>
        </p:txBody>
      </p:sp>
    </p:spTree>
    <p:extLst>
      <p:ext uri="{BB962C8B-B14F-4D97-AF65-F5344CB8AC3E}">
        <p14:creationId xmlns:p14="http://schemas.microsoft.com/office/powerpoint/2010/main" val="130413507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CRUK brand refresh colours">
      <a:dk1>
        <a:srgbClr val="000000"/>
      </a:dk1>
      <a:lt1>
        <a:srgbClr val="FFFFFF"/>
      </a:lt1>
      <a:dk2>
        <a:srgbClr val="BBC7D9"/>
      </a:dk2>
      <a:lt2>
        <a:srgbClr val="BBC7D9"/>
      </a:lt2>
      <a:accent1>
        <a:srgbClr val="FF0087"/>
      </a:accent1>
      <a:accent2>
        <a:srgbClr val="009CEE"/>
      </a:accent2>
      <a:accent3>
        <a:srgbClr val="00007E"/>
      </a:accent3>
      <a:accent4>
        <a:srgbClr val="FF66B7"/>
      </a:accent4>
      <a:accent5>
        <a:srgbClr val="66C0F5"/>
      </a:accent5>
      <a:accent6>
        <a:srgbClr val="6666B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- Cancer Research UK Cambridge Institute" id="{C28B8B63-8B2D-4E8F-95D5-35FC74E20644}" vid="{1481CEED-F7DA-49E8-A249-AE240FD4B8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421CB53278704FAE876ED4529E1565" ma:contentTypeVersion="4" ma:contentTypeDescription="Create a new document." ma:contentTypeScope="" ma:versionID="c7bc3fba98608273a035cc867df6a74f">
  <xsd:schema xmlns:xsd="http://www.w3.org/2001/XMLSchema" xmlns:xs="http://www.w3.org/2001/XMLSchema" xmlns:p="http://schemas.microsoft.com/office/2006/metadata/properties" xmlns:ns2="0b8d3a9e-3b4d-493e-ad3f-410944af22dd" targetNamespace="http://schemas.microsoft.com/office/2006/metadata/properties" ma:root="true" ma:fieldsID="18a6dca02c70887c890bf5852c3c34b7" ns2:_="">
    <xsd:import namespace="0b8d3a9e-3b4d-493e-ad3f-410944af22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8d3a9e-3b4d-493e-ad3f-410944af22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59DE54-38C1-4C36-92A7-1E5E661559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8d3a9e-3b4d-493e-ad3f-410944af22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92D91A-F408-4E81-AA84-8CA73E0E38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1D4C24-F87F-4FC6-957C-E0116AF85484}">
  <ds:schemaRefs>
    <ds:schemaRef ds:uri="1b27cba5-8ff7-492a-8888-3a405fc672d5"/>
    <ds:schemaRef ds:uri="63bf878d-25f3-4e9f-b84d-117482a250e6"/>
    <ds:schemaRef ds:uri="69f24b3e-4404-44f6-a6a4-e84ecbb2c2be"/>
    <ds:schemaRef ds:uri="91f9e3e7-906b-44a8-a94b-0765f19ff260"/>
    <ds:schemaRef ds:uri="c8d1d1f5-ad1c-491e-888d-f68b403029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f1ff857e-f9a9-4245-a1f1-068ee47adaa2"/>
    <ds:schemaRef ds:uri="afb15380-4fab-4b28-91d6-fa5f621d693c"/>
    <ds:schemaRef ds:uri="aa2165eb-0b2e-4fe0-9164-20ad93f1809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Title slides</Template>
  <TotalTime>1169</TotalTime>
  <Words>1518</Words>
  <Application>Microsoft Macintosh PowerPoint</Application>
  <PresentationFormat>Widescreen</PresentationFormat>
  <Paragraphs>275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American Typewriter</vt:lpstr>
      <vt:lpstr>Arial</vt:lpstr>
      <vt:lpstr>Calibri</vt:lpstr>
      <vt:lpstr>F37 Hybrid Medium</vt:lpstr>
      <vt:lpstr>Google Sans</vt:lpstr>
      <vt:lpstr>MinionPro</vt:lpstr>
      <vt:lpstr>Open Sans</vt:lpstr>
      <vt:lpstr>Poppins</vt:lpstr>
      <vt:lpstr>Studio-Feixen-Sans</vt:lpstr>
      <vt:lpstr>Times New Roman</vt:lpstr>
      <vt:lpstr>Wingdings</vt:lpstr>
      <vt:lpstr>Title slides</vt:lpstr>
      <vt:lpstr>PowerPoint Presentation</vt:lpstr>
      <vt:lpstr>PowerPoint Presentation</vt:lpstr>
      <vt:lpstr>Multivariable regression model</vt:lpstr>
      <vt:lpstr> </vt:lpstr>
      <vt:lpstr> </vt:lpstr>
      <vt:lpstr> </vt:lpstr>
      <vt:lpstr> </vt:lpstr>
      <vt:lpstr> </vt:lpstr>
      <vt:lpstr>Diagnostics: residuals</vt:lpstr>
      <vt:lpstr> </vt:lpstr>
      <vt:lpstr> </vt:lpstr>
      <vt:lpstr> </vt:lpstr>
      <vt:lpstr> 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Porcu</dc:creator>
  <cp:lastModifiedBy>Luca Porcu</cp:lastModifiedBy>
  <cp:revision>228</cp:revision>
  <dcterms:created xsi:type="dcterms:W3CDTF">2025-02-12T13:20:22Z</dcterms:created>
  <dcterms:modified xsi:type="dcterms:W3CDTF">2025-02-17T21:30:42Z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0x0101001D421CB53278704FAE876ED4529E1565</vt:lpwstr>
  </property>
  <property fmtid="{D5CDD505-2E9C-101B-9397-08002B2CF9AE}" pid="3" name="MediaServiceImageTags">
    <vt:lpwstr/>
  </property>
</Properties>
</file>